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0" autoAdjust="0"/>
    <p:restoredTop sz="94660"/>
  </p:normalViewPr>
  <p:slideViewPr>
    <p:cSldViewPr snapToGrid="0">
      <p:cViewPr varScale="1">
        <p:scale>
          <a:sx n="97" d="100"/>
          <a:sy n="97" d="100"/>
        </p:scale>
        <p:origin x="18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Brian%20James\Documents\ECO%20Region\Treasurer\Financial%20Reports\2025\ECORC%202025%20Q1%20Results%20vs%20Budget%20for%20Spring%20Meeting%20May%201%202025%20BJ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Brian%20James\Documents\ECO%20Region\Treasurer\Financial%20Reports\2025\ECORC%202025%20Q1%20Results%20vs%20Budget%20for%20Spring%20Meeting%20May%201%202025%20BJ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Brian%20James\Documents\ECO%20Region\Treasurer\Financial%20Reports\2025\ECORC%202025%20Q1%20Results%20vs%20Budget%20for%20Spring%20Meeting%20May%201%202025%20BJ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Brian%20James\Documents\ECO%20Region\Treasurer\Financial%20Reports\2025\ECORC%202025%20Q1%20Results%20vs%20Budget%20for%20Spring%20Meeting%20May%201%202025%20BJ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Brian%20James\Documents\ECO%20Region\Treasurer\Financial%20Reports\2025\ECORC%202025%20Q1%20Results%20vs%20Budget%20for%20Spring%20Meeting%20May%201%202025%20BJ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 sz="1400" b="0" i="0" u="none" strike="noStrike" baseline="0">
                <a:effectLst/>
              </a:rPr>
              <a:t> 2025 Administrative Budget </a:t>
            </a:r>
            <a:r>
              <a:rPr lang="en-CA" sz="1400" b="0" i="0" u="none" strike="noStrike" baseline="0"/>
              <a:t> </a:t>
            </a:r>
            <a:endParaRPr lang="en-C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CA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2025 Administrative Budget</a:t>
            </a:r>
          </a:p>
        </c:rich>
      </c:tx>
      <c:layout>
        <c:manualLayout>
          <c:xMode val="edge"/>
          <c:yMode val="edge"/>
          <c:x val="0.35205017013856815"/>
          <c:y val="5.09258470725743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43B-47AD-A090-3CE8E82C493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43B-47AD-A090-3CE8E82C493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43B-47AD-A090-3CE8E82C493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43B-47AD-A090-3CE8E82C493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643B-47AD-A090-3CE8E82C493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643B-47AD-A090-3CE8E82C493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643B-47AD-A090-3CE8E82C493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643B-47AD-A090-3CE8E82C493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643B-47AD-A090-3CE8E82C4935}"/>
              </c:ext>
            </c:extLst>
          </c:dPt>
          <c:dLbls>
            <c:dLbl>
              <c:idx val="1"/>
              <c:layout>
                <c:manualLayout>
                  <c:x val="-2.3264654418197726E-2"/>
                  <c:y val="-0.3486723534558180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43B-47AD-A090-3CE8E82C4935}"/>
                </c:ext>
              </c:extLst>
            </c:dLbl>
            <c:dLbl>
              <c:idx val="3"/>
              <c:layout>
                <c:manualLayout>
                  <c:x val="4.5833333333333379E-2"/>
                  <c:y val="3.67705599300087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361111111111113"/>
                      <c:h val="7.523148148148148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643B-47AD-A090-3CE8E82C4935}"/>
                </c:ext>
              </c:extLst>
            </c:dLbl>
            <c:dLbl>
              <c:idx val="5"/>
              <c:layout>
                <c:manualLayout>
                  <c:x val="-3.9250874890638672E-2"/>
                  <c:y val="-0.1003076698745989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43B-47AD-A090-3CE8E82C4935}"/>
                </c:ext>
              </c:extLst>
            </c:dLbl>
            <c:dLbl>
              <c:idx val="6"/>
              <c:layout>
                <c:manualLayout>
                  <c:x val="-9.3516076115485569E-2"/>
                  <c:y val="-0.3207731846019247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43B-47AD-A090-3CE8E82C4935}"/>
                </c:ext>
              </c:extLst>
            </c:dLbl>
            <c:dLbl>
              <c:idx val="7"/>
              <c:layout>
                <c:manualLayout>
                  <c:x val="5.6916119860017496E-2"/>
                  <c:y val="-0.3998534558180227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43B-47AD-A090-3CE8E82C4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Region11!$P$244:$P$252</c:f>
              <c:strCache>
                <c:ptCount val="9"/>
                <c:pt idx="0">
                  <c:v> Ex. Minister Office </c:v>
                </c:pt>
                <c:pt idx="1">
                  <c:v> Staff Offices </c:v>
                </c:pt>
                <c:pt idx="2">
                  <c:v> Regional Council </c:v>
                </c:pt>
                <c:pt idx="3">
                  <c:v> Annual Meetings </c:v>
                </c:pt>
                <c:pt idx="4">
                  <c:v> Covenant Support </c:v>
                </c:pt>
                <c:pt idx="5">
                  <c:v> Mission Through Property </c:v>
                </c:pt>
                <c:pt idx="6">
                  <c:v> Discerning Currents </c:v>
                </c:pt>
                <c:pt idx="7">
                  <c:v> Other Admin Expenses </c:v>
                </c:pt>
                <c:pt idx="8">
                  <c:v> Deficit </c:v>
                </c:pt>
              </c:strCache>
            </c:strRef>
          </c:cat>
          <c:val>
            <c:numRef>
              <c:f>Region11!$Q$244:$Q$252</c:f>
              <c:numCache>
                <c:formatCode>_("$"* #,##0_);_("$"* \(#,##0\);_("$"* "-"??_);_(@_)</c:formatCode>
                <c:ptCount val="9"/>
                <c:pt idx="0">
                  <c:v>94383.776166666677</c:v>
                </c:pt>
                <c:pt idx="1">
                  <c:v>224463.18</c:v>
                </c:pt>
                <c:pt idx="2">
                  <c:v>2585.7479999999996</c:v>
                </c:pt>
                <c:pt idx="3">
                  <c:v>53869.749999999993</c:v>
                </c:pt>
                <c:pt idx="4">
                  <c:v>35574.479999999996</c:v>
                </c:pt>
                <c:pt idx="5">
                  <c:v>0</c:v>
                </c:pt>
                <c:pt idx="6">
                  <c:v>5500</c:v>
                </c:pt>
                <c:pt idx="7">
                  <c:v>119386.29999999999</c:v>
                </c:pt>
                <c:pt idx="8">
                  <c:v>-129746.83416666661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643B-47AD-A090-3CE8E82C493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2025 YTD Administrative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9166499642090197E-2"/>
          <c:y val="0.18280298932099137"/>
          <c:w val="0.75621245526127412"/>
          <c:h val="0.66523371601450587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89-412C-B127-ABEDC93F896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89-412C-B127-ABEDC93F896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89-412C-B127-ABEDC93F896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89-412C-B127-ABEDC93F896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89-412C-B127-ABEDC93F896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89-412C-B127-ABEDC93F896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2489-412C-B127-ABEDC93F896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2489-412C-B127-ABEDC93F896F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2489-412C-B127-ABEDC93F896F}"/>
              </c:ext>
            </c:extLst>
          </c:dPt>
          <c:dLbls>
            <c:dLbl>
              <c:idx val="0"/>
              <c:layout>
                <c:manualLayout>
                  <c:x val="-0.1224117394416607"/>
                  <c:y val="-3.066872366145071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489-412C-B127-ABEDC93F896F}"/>
                </c:ext>
              </c:extLst>
            </c:dLbl>
            <c:dLbl>
              <c:idx val="1"/>
              <c:layout>
                <c:manualLayout>
                  <c:x val="-0.11020396086852779"/>
                  <c:y val="-0.2057213840636332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489-412C-B127-ABEDC93F896F}"/>
                </c:ext>
              </c:extLst>
            </c:dLbl>
            <c:dLbl>
              <c:idx val="2"/>
              <c:layout>
                <c:manualLayout>
                  <c:x val="-1.9575280362681938E-3"/>
                  <c:y val="-0.21212024069510396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489-412C-B127-ABEDC93F896F}"/>
                </c:ext>
              </c:extLst>
            </c:dLbl>
            <c:dLbl>
              <c:idx val="3"/>
              <c:layout>
                <c:manualLayout>
                  <c:x val="4.473242662848962E-2"/>
                  <c:y val="-7.72195841931972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489-412C-B127-ABEDC93F896F}"/>
                </c:ext>
              </c:extLst>
            </c:dLbl>
            <c:dLbl>
              <c:idx val="4"/>
              <c:layout>
                <c:manualLayout>
                  <c:x val="3.0195561918396563E-2"/>
                  <c:y val="4.939645903040745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89-412C-B127-ABEDC93F896F}"/>
                </c:ext>
              </c:extLst>
            </c:dLbl>
            <c:dLbl>
              <c:idx val="5"/>
              <c:layout>
                <c:manualLayout>
                  <c:x val="-2.1818181818183597E-3"/>
                  <c:y val="0.2749822684378193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489-412C-B127-ABEDC93F896F}"/>
                </c:ext>
              </c:extLst>
            </c:dLbl>
            <c:dLbl>
              <c:idx val="6"/>
              <c:layout>
                <c:manualLayout>
                  <c:x val="-2.3818659031257456E-3"/>
                  <c:y val="0.473455550880567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489-412C-B127-ABEDC93F896F}"/>
                </c:ext>
              </c:extLst>
            </c:dLbl>
            <c:dLbl>
              <c:idx val="7"/>
              <c:layout>
                <c:manualLayout>
                  <c:x val="-0.20051367215461713"/>
                  <c:y val="0.1624985808071700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489-412C-B127-ABEDC93F896F}"/>
                </c:ext>
              </c:extLst>
            </c:dLbl>
            <c:dLbl>
              <c:idx val="8"/>
              <c:layout>
                <c:manualLayout>
                  <c:x val="3.092121212121212E-2"/>
                  <c:y val="-0.3359029739603160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489-412C-B127-ABEDC93F89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Region11!$P$231:$P$239</c:f>
              <c:strCache>
                <c:ptCount val="9"/>
                <c:pt idx="0">
                  <c:v> Ex. Minister Office </c:v>
                </c:pt>
                <c:pt idx="1">
                  <c:v> Staff Offices </c:v>
                </c:pt>
                <c:pt idx="2">
                  <c:v> Regional Council </c:v>
                </c:pt>
                <c:pt idx="3">
                  <c:v> Annual Meetings </c:v>
                </c:pt>
                <c:pt idx="4">
                  <c:v> Covenant Support </c:v>
                </c:pt>
                <c:pt idx="5">
                  <c:v> Mission Through Property </c:v>
                </c:pt>
                <c:pt idx="6">
                  <c:v> Discernig Currents </c:v>
                </c:pt>
                <c:pt idx="7">
                  <c:v> Other Admin Expenses </c:v>
                </c:pt>
                <c:pt idx="8">
                  <c:v> Surplus </c:v>
                </c:pt>
              </c:strCache>
            </c:strRef>
          </c:cat>
          <c:val>
            <c:numRef>
              <c:f>Region11!$Q$231:$Q$239</c:f>
              <c:numCache>
                <c:formatCode>_("$"* #,##0_);_("$"* \(#,##0\);_("$"* "-"??_);_(@_)</c:formatCode>
                <c:ptCount val="9"/>
                <c:pt idx="0">
                  <c:v>24534.51</c:v>
                </c:pt>
                <c:pt idx="1">
                  <c:v>13463.91</c:v>
                </c:pt>
                <c:pt idx="2">
                  <c:v>21.53</c:v>
                </c:pt>
                <c:pt idx="3">
                  <c:v>981.91</c:v>
                </c:pt>
                <c:pt idx="4">
                  <c:v>5039.1499999999996</c:v>
                </c:pt>
                <c:pt idx="5">
                  <c:v>0</c:v>
                </c:pt>
                <c:pt idx="6">
                  <c:v>0</c:v>
                </c:pt>
                <c:pt idx="7">
                  <c:v>38143.990000000005</c:v>
                </c:pt>
                <c:pt idx="8">
                  <c:v>95252.28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2489-412C-B127-ABEDC93F896F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/>
              <a:t>2025 Mission Budget</a:t>
            </a:r>
          </a:p>
        </c:rich>
      </c:tx>
      <c:layout>
        <c:manualLayout>
          <c:xMode val="edge"/>
          <c:yMode val="edge"/>
          <c:x val="0.36385693755421195"/>
          <c:y val="2.51180912887690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9419992899349269E-2"/>
          <c:y val="9.9388859038722077E-2"/>
          <c:w val="0.93888888888888888"/>
          <c:h val="0.64293817439486733"/>
        </c:manualLayout>
      </c:layout>
      <c:pie3D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Region11!$AG$244:$AG$249</c:f>
              <c:strCache>
                <c:ptCount val="6"/>
                <c:pt idx="0">
                  <c:v> Staff Offices </c:v>
                </c:pt>
                <c:pt idx="1">
                  <c:v> Mission Support Grants </c:v>
                </c:pt>
                <c:pt idx="2">
                  <c:v> Doing Mission Together Grants </c:v>
                </c:pt>
                <c:pt idx="3">
                  <c:v> Formation, Nurture &amp; Justice </c:v>
                </c:pt>
                <c:pt idx="4">
                  <c:v> Equity </c:v>
                </c:pt>
                <c:pt idx="5">
                  <c:v> Deficit </c:v>
                </c:pt>
              </c:strCache>
            </c:strRef>
          </c:cat>
          <c:val>
            <c:numRef>
              <c:f>Region11!$AH$244:$AH$249</c:f>
            </c:numRef>
          </c:val>
          <c:extLst>
            <c:ext xmlns:c16="http://schemas.microsoft.com/office/drawing/2014/chart" uri="{C3380CC4-5D6E-409C-BE32-E72D297353CC}">
              <c16:uniqueId val="{00000000-55F7-44B7-A517-A5F0867AE01A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55F7-44B7-A517-A5F0867AE01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55F7-44B7-A517-A5F0867AE01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55F7-44B7-A517-A5F0867AE01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55F7-44B7-A517-A5F0867AE01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55F7-44B7-A517-A5F0867AE01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55F7-44B7-A517-A5F0867AE01A}"/>
              </c:ext>
            </c:extLst>
          </c:dPt>
          <c:dLbls>
            <c:dLbl>
              <c:idx val="0"/>
              <c:layout>
                <c:manualLayout>
                  <c:x val="-2.8832216565875524E-2"/>
                  <c:y val="-0.256684807510375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5F7-44B7-A517-A5F0867AE01A}"/>
                </c:ext>
              </c:extLst>
            </c:dLbl>
            <c:dLbl>
              <c:idx val="1"/>
              <c:layout>
                <c:manualLayout>
                  <c:x val="0.19557482503780357"/>
                  <c:y val="0.1313717556138815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5F7-44B7-A517-A5F0867AE01A}"/>
                </c:ext>
              </c:extLst>
            </c:dLbl>
            <c:dLbl>
              <c:idx val="2"/>
              <c:layout>
                <c:manualLayout>
                  <c:x val="4.7687776134884993E-2"/>
                  <c:y val="0.1698154380667639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5F7-44B7-A517-A5F0867AE01A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33015422180906"/>
                      <c:h val="0.107638888888888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55F7-44B7-A517-A5F0867AE01A}"/>
                </c:ext>
              </c:extLst>
            </c:dLbl>
            <c:dLbl>
              <c:idx val="5"/>
              <c:layout>
                <c:manualLayout>
                  <c:x val="-5.7041857431378212E-2"/>
                  <c:y val="1.734179060950714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5F7-44B7-A517-A5F0867AE0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Region11!$AG$244:$AG$249</c:f>
              <c:strCache>
                <c:ptCount val="6"/>
                <c:pt idx="0">
                  <c:v> Staff Offices </c:v>
                </c:pt>
                <c:pt idx="1">
                  <c:v> Mission Support Grants </c:v>
                </c:pt>
                <c:pt idx="2">
                  <c:v> Doing Mission Together Grants </c:v>
                </c:pt>
                <c:pt idx="3">
                  <c:v> Formation, Nurture &amp; Justice </c:v>
                </c:pt>
                <c:pt idx="4">
                  <c:v> Equity </c:v>
                </c:pt>
                <c:pt idx="5">
                  <c:v> Deficit </c:v>
                </c:pt>
              </c:strCache>
            </c:strRef>
          </c:cat>
          <c:val>
            <c:numRef>
              <c:f>Region11!$AI$244:$AI$249</c:f>
              <c:numCache>
                <c:formatCode>#,##0;[Red]\(#,##0\);_(* "-"_);_(@_)</c:formatCode>
                <c:ptCount val="6"/>
                <c:pt idx="0">
                  <c:v>43604.02</c:v>
                </c:pt>
                <c:pt idx="1">
                  <c:v>5039.1499999999996</c:v>
                </c:pt>
                <c:pt idx="2">
                  <c:v>5000</c:v>
                </c:pt>
                <c:pt idx="3">
                  <c:v>7000</c:v>
                </c:pt>
                <c:pt idx="4">
                  <c:v>0</c:v>
                </c:pt>
                <c:pt idx="5">
                  <c:v>56936.596041666635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55F7-44B7-A517-A5F0867AE01A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/>
              <a:t>2025 YTD Mission Support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63923222062591E-2"/>
          <c:y val="0.14393518518518519"/>
          <c:w val="0.93834922889095473"/>
          <c:h val="0.52215113735783025"/>
        </c:manualLayout>
      </c:layout>
      <c:pie3D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Region11!$AG$230:$AG$235</c:f>
              <c:strCache>
                <c:ptCount val="6"/>
                <c:pt idx="0">
                  <c:v> Staff Offices </c:v>
                </c:pt>
                <c:pt idx="1">
                  <c:v> Mission Support Grants </c:v>
                </c:pt>
                <c:pt idx="2">
                  <c:v> Doing Mission Together Grants </c:v>
                </c:pt>
                <c:pt idx="3">
                  <c:v> Formation, Nurture&amp; Justice </c:v>
                </c:pt>
                <c:pt idx="4">
                  <c:v> Equity </c:v>
                </c:pt>
                <c:pt idx="5">
                  <c:v> Defecit </c:v>
                </c:pt>
              </c:strCache>
            </c:strRef>
          </c:cat>
          <c:val>
            <c:numRef>
              <c:f>Region11!$AH$230:$AH$235</c:f>
            </c:numRef>
          </c:val>
          <c:extLst>
            <c:ext xmlns:c16="http://schemas.microsoft.com/office/drawing/2014/chart" uri="{C3380CC4-5D6E-409C-BE32-E72D297353CC}">
              <c16:uniqueId val="{00000000-45B2-421F-9A72-86D3D84BBC60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45B2-421F-9A72-86D3D84BBC6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45B2-421F-9A72-86D3D84BBC6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45B2-421F-9A72-86D3D84BBC6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45B2-421F-9A72-86D3D84BBC6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45B2-421F-9A72-86D3D84BBC6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45B2-421F-9A72-86D3D84BBC60}"/>
              </c:ext>
            </c:extLst>
          </c:dPt>
          <c:dLbls>
            <c:dLbl>
              <c:idx val="0"/>
              <c:layout>
                <c:manualLayout>
                  <c:x val="6.5616605263791566E-2"/>
                  <c:y val="2.721284839395079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5B2-421F-9A72-86D3D84BBC60}"/>
                </c:ext>
              </c:extLst>
            </c:dLbl>
            <c:dLbl>
              <c:idx val="1"/>
              <c:layout>
                <c:manualLayout>
                  <c:x val="0.11896168942184979"/>
                  <c:y val="0.1396175478065241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5B2-421F-9A72-86D3D84BBC60}"/>
                </c:ext>
              </c:extLst>
            </c:dLbl>
            <c:dLbl>
              <c:idx val="2"/>
              <c:layout>
                <c:manualLayout>
                  <c:x val="0.59062264923306607"/>
                  <c:y val="-5.15987064116985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157423721513272"/>
                      <c:h val="0.1516203703703703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45B2-421F-9A72-86D3D84BBC60}"/>
                </c:ext>
              </c:extLst>
            </c:dLbl>
            <c:dLbl>
              <c:idx val="3"/>
              <c:layout>
                <c:manualLayout>
                  <c:x val="-8.4342989236437182E-2"/>
                  <c:y val="0.2246909761279839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5B2-421F-9A72-86D3D84BBC60}"/>
                </c:ext>
              </c:extLst>
            </c:dLbl>
            <c:dLbl>
              <c:idx val="4"/>
              <c:layout>
                <c:manualLayout>
                  <c:x val="-0.19661807411688217"/>
                  <c:y val="0.12267341582302216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5B2-421F-9A72-86D3D84BBC60}"/>
                </c:ext>
              </c:extLst>
            </c:dLbl>
            <c:dLbl>
              <c:idx val="5"/>
              <c:layout>
                <c:manualLayout>
                  <c:x val="-0.16650456307640446"/>
                  <c:y val="-2.670228721409823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5B2-421F-9A72-86D3D84BBC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Region11!$AG$230:$AG$235</c:f>
              <c:strCache>
                <c:ptCount val="6"/>
                <c:pt idx="0">
                  <c:v> Staff Offices </c:v>
                </c:pt>
                <c:pt idx="1">
                  <c:v> Mission Support Grants </c:v>
                </c:pt>
                <c:pt idx="2">
                  <c:v> Doing Mission Together Grants </c:v>
                </c:pt>
                <c:pt idx="3">
                  <c:v> Formation, Nurture&amp; Justice </c:v>
                </c:pt>
                <c:pt idx="4">
                  <c:v> Equity </c:v>
                </c:pt>
                <c:pt idx="5">
                  <c:v> Defecit </c:v>
                </c:pt>
              </c:strCache>
            </c:strRef>
          </c:cat>
          <c:val>
            <c:numRef>
              <c:f>Region11!$AI$230:$AI$235</c:f>
              <c:numCache>
                <c:formatCode>#,##0;[Red]\(#,##0\);_(* "-"_);_(@_)</c:formatCode>
                <c:ptCount val="6"/>
                <c:pt idx="0">
                  <c:v>30140.11</c:v>
                </c:pt>
                <c:pt idx="1">
                  <c:v>26250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9744.9000000000015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5B2-421F-9A72-86D3D84BBC60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DC3C6-01CF-4FFC-9B20-2B375A9DD05C}" type="datetimeFigureOut">
              <a:rPr lang="en-CA" smtClean="0"/>
              <a:t>2025-05-13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5A5F-1F7D-4454-A4F7-5F389C91FA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9225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DC3C6-01CF-4FFC-9B20-2B375A9DD05C}" type="datetimeFigureOut">
              <a:rPr lang="en-CA" smtClean="0"/>
              <a:t>2025-05-13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5A5F-1F7D-4454-A4F7-5F389C91FA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5105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DC3C6-01CF-4FFC-9B20-2B375A9DD05C}" type="datetimeFigureOut">
              <a:rPr lang="en-CA" smtClean="0"/>
              <a:t>2025-05-13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5A5F-1F7D-4454-A4F7-5F389C91FA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8283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DC3C6-01CF-4FFC-9B20-2B375A9DD05C}" type="datetimeFigureOut">
              <a:rPr lang="en-CA" smtClean="0"/>
              <a:t>2025-05-13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5A5F-1F7D-4454-A4F7-5F389C91FA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8138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DC3C6-01CF-4FFC-9B20-2B375A9DD05C}" type="datetimeFigureOut">
              <a:rPr lang="en-CA" smtClean="0"/>
              <a:t>2025-05-13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5A5F-1F7D-4454-A4F7-5F389C91FA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7719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DC3C6-01CF-4FFC-9B20-2B375A9DD05C}" type="datetimeFigureOut">
              <a:rPr lang="en-CA" smtClean="0"/>
              <a:t>2025-05-13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5A5F-1F7D-4454-A4F7-5F389C91FA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9841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DC3C6-01CF-4FFC-9B20-2B375A9DD05C}" type="datetimeFigureOut">
              <a:rPr lang="en-CA" smtClean="0"/>
              <a:t>2025-05-13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5A5F-1F7D-4454-A4F7-5F389C91FA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0030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DC3C6-01CF-4FFC-9B20-2B375A9DD05C}" type="datetimeFigureOut">
              <a:rPr lang="en-CA" smtClean="0"/>
              <a:t>2025-05-13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5A5F-1F7D-4454-A4F7-5F389C91FA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46752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DC3C6-01CF-4FFC-9B20-2B375A9DD05C}" type="datetimeFigureOut">
              <a:rPr lang="en-CA" smtClean="0"/>
              <a:t>2025-05-13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5A5F-1F7D-4454-A4F7-5F389C91FA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1225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DC3C6-01CF-4FFC-9B20-2B375A9DD05C}" type="datetimeFigureOut">
              <a:rPr lang="en-CA" smtClean="0"/>
              <a:t>2025-05-13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5A5F-1F7D-4454-A4F7-5F389C91FA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2870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DC3C6-01CF-4FFC-9B20-2B375A9DD05C}" type="datetimeFigureOut">
              <a:rPr lang="en-CA" smtClean="0"/>
              <a:t>2025-05-13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5A5F-1F7D-4454-A4F7-5F389C91FA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0723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8DC3C6-01CF-4FFC-9B20-2B375A9DD05C}" type="datetimeFigureOut">
              <a:rPr lang="en-CA" smtClean="0"/>
              <a:t>2025-05-13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525A5F-1F7D-4454-A4F7-5F389C91FA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5397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BBF4E-54A1-3E08-60FA-DA4FB6A0E8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ECORC Fiscal Update 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F8013C-DA3C-3891-651C-2266F28560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First Quarter of 2025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83320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75775A1-D7FB-8173-8166-3434FB2AB2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9499601"/>
              </p:ext>
            </p:extLst>
          </p:nvPr>
        </p:nvGraphicFramePr>
        <p:xfrm>
          <a:off x="1311965" y="821635"/>
          <a:ext cx="6520070" cy="5181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051456B-0FB7-0EC5-2B0E-88DF4F67D7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7495462"/>
              </p:ext>
            </p:extLst>
          </p:nvPr>
        </p:nvGraphicFramePr>
        <p:xfrm>
          <a:off x="1455173" y="1012723"/>
          <a:ext cx="6376861" cy="4990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00251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8740BE3C-6AE6-4225-7C1F-0CDB5601C2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62270"/>
              </p:ext>
            </p:extLst>
          </p:nvPr>
        </p:nvGraphicFramePr>
        <p:xfrm>
          <a:off x="1152938" y="728870"/>
          <a:ext cx="6745357" cy="5221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0225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EBB185B1-BF30-9583-6F0D-11EE7FB9D2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947020"/>
              </p:ext>
            </p:extLst>
          </p:nvPr>
        </p:nvGraphicFramePr>
        <p:xfrm>
          <a:off x="1404730" y="914400"/>
          <a:ext cx="6705600" cy="4996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4949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6C65B011-856C-1CF7-44B8-1CC5BF97DC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0092302"/>
              </p:ext>
            </p:extLst>
          </p:nvPr>
        </p:nvGraphicFramePr>
        <p:xfrm>
          <a:off x="1351723" y="1033670"/>
          <a:ext cx="6824868" cy="4903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3088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733E854-316A-BDC3-BE1F-374A445F0DB6}"/>
              </a:ext>
            </a:extLst>
          </p:cNvPr>
          <p:cNvSpPr txBox="1"/>
          <p:nvPr/>
        </p:nvSpPr>
        <p:spPr>
          <a:xfrm>
            <a:off x="3136491" y="2851354"/>
            <a:ext cx="3146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Questions?</a:t>
            </a:r>
            <a:endParaRPr lang="en-CA" sz="3600" dirty="0"/>
          </a:p>
        </p:txBody>
      </p:sp>
    </p:spTree>
    <p:extLst>
      <p:ext uri="{BB962C8B-B14F-4D97-AF65-F5344CB8AC3E}">
        <p14:creationId xmlns:p14="http://schemas.microsoft.com/office/powerpoint/2010/main" val="1728755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101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ECORC Fiscal Update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Brian James</dc:creator>
  <cp:lastModifiedBy>Brian James</cp:lastModifiedBy>
  <cp:revision>1</cp:revision>
  <dcterms:created xsi:type="dcterms:W3CDTF">2025-05-13T19:14:23Z</dcterms:created>
  <dcterms:modified xsi:type="dcterms:W3CDTF">2025-05-13T19:27:48Z</dcterms:modified>
</cp:coreProperties>
</file>