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3"/>
  </p:notesMasterIdLst>
  <p:handoutMasterIdLst>
    <p:handoutMasterId r:id="rId24"/>
  </p:handoutMasterIdLst>
  <p:sldIdLst>
    <p:sldId id="1511" r:id="rId6"/>
    <p:sldId id="1447" r:id="rId7"/>
    <p:sldId id="1513" r:id="rId8"/>
    <p:sldId id="1321" r:id="rId9"/>
    <p:sldId id="1384" r:id="rId10"/>
    <p:sldId id="1354" r:id="rId11"/>
    <p:sldId id="1355" r:id="rId12"/>
    <p:sldId id="1322" r:id="rId13"/>
    <p:sldId id="1427" r:id="rId14"/>
    <p:sldId id="1436" r:id="rId15"/>
    <p:sldId id="1514" r:id="rId16"/>
    <p:sldId id="1455" r:id="rId17"/>
    <p:sldId id="1456" r:id="rId18"/>
    <p:sldId id="1457" r:id="rId19"/>
    <p:sldId id="1453" r:id="rId20"/>
    <p:sldId id="1450" r:id="rId21"/>
    <p:sldId id="1451" r:id="rId22"/>
  </p:sldIdLst>
  <p:sldSz cx="12192000" cy="6858000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AD8DCA-A501-B264-2898-AD279ECDD93A}" name="Cameron Fraser" initials="CF" userId="S::cfraser@united-church.ca::245e3e3e-3dd6-49f6-afa3-622778a834dd" providerId="AD"/>
  <p188:author id="{79D6AEE7-7AF7-6F54-D934-836E93EB3B2A}" name="Prathit Patel" initials="PP" userId="S::PPatel@united-church.ca::290b399a-bf9b-435f-a186-34edd9b3f50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eron" initials="C" lastIdx="289" clrIdx="0">
    <p:extLst>
      <p:ext uri="{19B8F6BF-5375-455C-9EA6-DF929625EA0E}">
        <p15:presenceInfo xmlns:p15="http://schemas.microsoft.com/office/powerpoint/2012/main" userId="S::CFraser@united-church.ca::245e3e3e-3dd6-49f6-afa3-622778a834dd" providerId="AD"/>
      </p:ext>
    </p:extLst>
  </p:cmAuthor>
  <p:cmAuthor id="2" name="Jennifer Henry" initials="JH" lastIdx="37" clrIdx="1">
    <p:extLst>
      <p:ext uri="{19B8F6BF-5375-455C-9EA6-DF929625EA0E}">
        <p15:presenceInfo xmlns:p15="http://schemas.microsoft.com/office/powerpoint/2012/main" userId="S::jhenry@united-church.ca::f58b4076-4b69-45ff-bc49-ba3225829e52" providerId="AD"/>
      </p:ext>
    </p:extLst>
  </p:cmAuthor>
  <p:cmAuthor id="3" name="Clara Siisii" initials="CS" lastIdx="9" clrIdx="2">
    <p:extLst>
      <p:ext uri="{19B8F6BF-5375-455C-9EA6-DF929625EA0E}">
        <p15:presenceInfo xmlns:p15="http://schemas.microsoft.com/office/powerpoint/2012/main" userId="S::csiisii@united-church.ca::bff38757-5a65-4c8e-9293-cfa1bcff3220" providerId="AD"/>
      </p:ext>
    </p:extLst>
  </p:cmAuthor>
  <p:cmAuthor id="4" name="Harry Li" initials="HL" lastIdx="2" clrIdx="3">
    <p:extLst>
      <p:ext uri="{19B8F6BF-5375-455C-9EA6-DF929625EA0E}">
        <p15:presenceInfo xmlns:p15="http://schemas.microsoft.com/office/powerpoint/2012/main" userId="S::hli@united-church.ca::c89e93e3-61f6-45c1-815f-5311fad132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478"/>
    <a:srgbClr val="90651E"/>
    <a:srgbClr val="D23424"/>
    <a:srgbClr val="FFFFFF"/>
    <a:srgbClr val="002B55"/>
    <a:srgbClr val="818181"/>
    <a:srgbClr val="ABABAB"/>
    <a:srgbClr val="E0E0E0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27" y="342"/>
      </p:cViewPr>
      <p:guideLst/>
    </p:cSldViewPr>
  </p:slideViewPr>
  <p:notesTextViewPr>
    <p:cViewPr>
      <p:scale>
        <a:sx n="1" d="1"/>
        <a:sy n="1" d="1"/>
      </p:scale>
      <p:origin x="0" y="-27"/>
    </p:cViewPr>
  </p:notesTextViewPr>
  <p:notesViewPr>
    <p:cSldViewPr snapToGrid="0">
      <p:cViewPr varScale="1">
        <p:scale>
          <a:sx n="88" d="100"/>
          <a:sy n="88" d="100"/>
        </p:scale>
        <p:origin x="148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Total</a:t>
            </a:r>
            <a:r>
              <a:rPr lang="en-US" sz="3600" b="1" baseline="0" dirty="0"/>
              <a:t> Membership in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C00000"/>
                </a:solidFill>
              </a:rPr>
              <a:t>2035</a:t>
            </a:r>
          </a:p>
        </c:rich>
      </c:tx>
      <c:layout>
        <c:manualLayout>
          <c:xMode val="edge"/>
          <c:yMode val="edge"/>
          <c:x val="0.16366120359918931"/>
          <c:y val="1.5631393112305318E-2"/>
        </c:manualLayout>
      </c:layout>
      <c:overlay val="0"/>
      <c:spPr>
        <a:noFill/>
        <a:ln>
          <a:solidFill>
            <a:srgbClr val="264478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6166244719626795E-2"/>
          <c:y val="0.11051394930399859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767055</c:v>
                </c:pt>
                <c:pt idx="1">
                  <c:v>321054</c:v>
                </c:pt>
                <c:pt idx="2">
                  <c:v>111000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baseline="0" dirty="0"/>
              <a:t>Average Sunday Worship Attendance </a:t>
            </a:r>
          </a:p>
          <a:p>
            <a:pPr>
              <a:defRPr/>
            </a:pPr>
            <a:r>
              <a:rPr lang="en-US" sz="3600" b="1" baseline="0" dirty="0"/>
              <a:t>in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C00000"/>
                </a:solidFill>
              </a:rPr>
              <a:t>2035</a:t>
            </a:r>
          </a:p>
        </c:rich>
      </c:tx>
      <c:layout>
        <c:manualLayout>
          <c:xMode val="edge"/>
          <c:yMode val="edge"/>
          <c:x val="0.212313418323228"/>
          <c:y val="1.62612886421150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6200556321675084E-2"/>
          <c:y val="0.10376954904641564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324222</c:v>
                </c:pt>
                <c:pt idx="1">
                  <c:v>110877</c:v>
                </c:pt>
                <c:pt idx="2">
                  <c:v>8174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baseline="0" dirty="0"/>
              <a:t>Identifiable Givers in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C00000"/>
                </a:solidFill>
              </a:rPr>
              <a:t>2035</a:t>
            </a:r>
            <a:r>
              <a:rPr lang="en-US" sz="3600" b="1" baseline="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0.10376961714015642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404920</c:v>
                </c:pt>
                <c:pt idx="1">
                  <c:v>149909</c:v>
                </c:pt>
                <c:pt idx="2">
                  <c:v>46959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baseline="0" dirty="0"/>
              <a:t>Participants in Sunday School </a:t>
            </a:r>
          </a:p>
          <a:p>
            <a:pPr>
              <a:defRPr b="1"/>
            </a:pPr>
            <a:r>
              <a:rPr lang="en-US" sz="3600" b="1" baseline="0" dirty="0"/>
              <a:t>in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C00000"/>
                </a:solidFill>
              </a:rPr>
              <a:t>2035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0858811373099787E-5"/>
          <c:y val="0.11683367159503508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185033</c:v>
                </c:pt>
                <c:pt idx="1">
                  <c:v>18048</c:v>
                </c:pt>
                <c:pt idx="2">
                  <c:v>2554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Total</a:t>
            </a:r>
            <a:r>
              <a:rPr lang="en-US" sz="3600" b="1" baseline="0" dirty="0"/>
              <a:t> of Pastoral Charges in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D23424"/>
                </a:solidFill>
              </a:rPr>
              <a:t>2035</a:t>
            </a:r>
            <a:r>
              <a:rPr lang="en-US" sz="3600" b="1" baseline="0" dirty="0"/>
              <a:t> </a:t>
            </a:r>
            <a:endParaRPr lang="en-US" sz="3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9.4394617716866525E-2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C8D-4877-A455-50ADF32FB9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2423</c:v>
                </c:pt>
                <c:pt idx="1">
                  <c:v>1976</c:v>
                </c:pt>
                <c:pt idx="2">
                  <c:v>1633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Pastoral Charges with Deficit</a:t>
            </a:r>
            <a:r>
              <a:rPr lang="en-US" sz="3600" b="1" baseline="0" dirty="0"/>
              <a:t> in </a:t>
            </a:r>
          </a:p>
          <a:p>
            <a:pPr>
              <a:defRPr/>
            </a:pP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D23424"/>
                </a:solidFill>
              </a:rPr>
              <a:t>2035</a:t>
            </a:r>
            <a:endParaRPr lang="en-US" sz="3600" b="1" dirty="0">
              <a:solidFill>
                <a:srgbClr val="D23424"/>
              </a:solidFill>
            </a:endParaRPr>
          </a:p>
        </c:rich>
      </c:tx>
      <c:layout>
        <c:manualLayout>
          <c:xMode val="edge"/>
          <c:yMode val="edge"/>
          <c:x val="0.25667263889732045"/>
          <c:y val="1.5593358877909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2781776731223845E-2"/>
          <c:y val="0.14345890167676845"/>
          <c:w val="0.97362110062700402"/>
          <c:h val="0.722070741929910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PC with a deficit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17E-4481-A5C8-1DDE6E3B3CF6}"/>
              </c:ext>
            </c:extLst>
          </c:dPt>
          <c:dPt>
            <c:idx val="1"/>
            <c:invertIfNegative val="0"/>
            <c:bubble3D val="0"/>
            <c:spPr>
              <a:solidFill>
                <a:srgbClr val="002B5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17E-4481-A5C8-1DDE6E3B3CF6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17E-4481-A5C8-1DDE6E3B3CF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CAF94EB-B93A-478F-ACAD-B12B56F6350D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17E-4481-A5C8-1DDE6E3B3CF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4AAE8AA-63A7-4F48-A183-4F2EB09A95A7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17E-4481-A5C8-1DDE6E3B3C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278</c:v>
                </c:pt>
                <c:pt idx="1">
                  <c:v>873</c:v>
                </c:pt>
                <c:pt idx="2">
                  <c:v>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7E-4481-A5C8-1DDE6E3B3C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PC with a surplus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90651E">
                      <a:tint val="66000"/>
                      <a:satMod val="160000"/>
                    </a:srgbClr>
                  </a:gs>
                  <a:gs pos="50000">
                    <a:srgbClr val="90651E">
                      <a:tint val="44500"/>
                      <a:satMod val="160000"/>
                    </a:srgbClr>
                  </a:gs>
                  <a:gs pos="100000">
                    <a:srgbClr val="90651E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7E-4481-A5C8-1DDE6E3B3CF6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7E-4481-A5C8-1DDE6E3B3CF6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D23424">
                      <a:tint val="66000"/>
                      <a:satMod val="160000"/>
                    </a:srgbClr>
                  </a:gs>
                  <a:gs pos="50000">
                    <a:srgbClr val="D23424">
                      <a:tint val="44500"/>
                      <a:satMod val="160000"/>
                    </a:srgbClr>
                  </a:gs>
                  <a:gs pos="100000">
                    <a:srgbClr val="D23424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7E-4481-A5C8-1DDE6E3B3C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2129</c:v>
                </c:pt>
                <c:pt idx="1">
                  <c:v>1103</c:v>
                </c:pt>
                <c:pt idx="2">
                  <c:v>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7E-4481-A5C8-1DDE6E3B3CF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40213024"/>
        <c:axId val="1040218016"/>
      </c:barChart>
      <c:catAx>
        <c:axId val="104021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0218016"/>
        <c:crosses val="autoZero"/>
        <c:auto val="1"/>
        <c:lblAlgn val="ctr"/>
        <c:lblOffset val="100"/>
        <c:noMultiLvlLbl val="0"/>
      </c:catAx>
      <c:valAx>
        <c:axId val="1040218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40213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baseline="0" dirty="0"/>
              <a:t>Pastoral Charges served by Ministry Personnel in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264478"/>
                </a:solidFill>
              </a:rPr>
              <a:t>2023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C00000"/>
                </a:solidFill>
              </a:rPr>
              <a:t>2035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187500000000001E-2"/>
          <c:y val="0.14191405377005081"/>
          <c:w val="0.96562499999999996"/>
          <c:h val="0.70511031587658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1992</c:v>
                </c:pt>
              </c:strCache>
            </c:strRef>
          </c:tx>
          <c:spPr>
            <a:solidFill>
              <a:srgbClr val="90651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E4D-4750-A06B-BF08ACFAD5D5}"/>
              </c:ext>
            </c:extLst>
          </c:dPt>
          <c:dPt>
            <c:idx val="1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4D-4750-A06B-BF08ACFAD5D5}"/>
              </c:ext>
            </c:extLst>
          </c:dPt>
          <c:dPt>
            <c:idx val="2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E4D-4750-A06B-BF08ACFAD5D5}"/>
              </c:ext>
            </c:extLst>
          </c:dPt>
          <c:dPt>
            <c:idx val="3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E4D-4750-A06B-BF08ACFAD5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Full Time</c:v>
                </c:pt>
                <c:pt idx="1">
                  <c:v>Part Time</c:v>
                </c:pt>
                <c:pt idx="2">
                  <c:v>No MP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1868</c:v>
                </c:pt>
                <c:pt idx="1">
                  <c:v>162</c:v>
                </c:pt>
                <c:pt idx="2">
                  <c:v>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63-4FAF-B3A8-1246A8BF39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2B5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Full Time</c:v>
                </c:pt>
                <c:pt idx="1">
                  <c:v>Part Time</c:v>
                </c:pt>
                <c:pt idx="2">
                  <c:v>No MP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683</c:v>
                </c:pt>
                <c:pt idx="1">
                  <c:v>441</c:v>
                </c:pt>
                <c:pt idx="2">
                  <c:v>1110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AA-49C5-920D-F41EF982AA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2035</c:v>
                </c:pt>
              </c:strCache>
            </c:strRef>
          </c:tx>
          <c:spPr>
            <a:solidFill>
              <a:srgbClr val="D2342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Full Time</c:v>
                </c:pt>
                <c:pt idx="1">
                  <c:v>Part Time</c:v>
                </c:pt>
                <c:pt idx="2">
                  <c:v>No MP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89</c:v>
                </c:pt>
                <c:pt idx="1">
                  <c:v>459</c:v>
                </c:pt>
                <c:pt idx="2">
                  <c:v>1123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E8-4840-9751-88A764E051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17"/>
        <c:axId val="267534911"/>
        <c:axId val="267533663"/>
      </c:barChart>
      <c:catAx>
        <c:axId val="26753491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533663"/>
        <c:crosses val="autoZero"/>
        <c:auto val="1"/>
        <c:lblAlgn val="ctr"/>
        <c:lblOffset val="100"/>
        <c:noMultiLvlLbl val="0"/>
      </c:catAx>
      <c:valAx>
        <c:axId val="2675336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753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723164436731693"/>
          <c:y val="0.92529620292223158"/>
          <c:w val="0.36821136961461753"/>
          <c:h val="7.47037970777683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9D9164-BD80-CC4D-B85D-D38FFDB743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3B77D-B40D-1F48-9E0D-B41F96D15D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3004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3037F5B4-71E6-AF45-87E1-AC0EE147252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99A23-03AB-9747-9CBE-20ED39C1F5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20160-9694-9E4B-9726-BE6CD29020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3004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EF788371-FCF5-6842-9807-F6A2EB00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43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4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F1290CCC-AD3F-3A44-9F61-D9015EE361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32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79867"/>
            <a:ext cx="7447280" cy="2765346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4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D05F612F-D42F-7B46-87B9-9417352EC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93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Talk about some big picture work—analysis, vision and strategy—begun with staff leaders both national and regional, with direction affirmed by the General Council Executive.  Talking about it as “Toward 2035”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07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cs typeface="Calibri"/>
              </a:rPr>
              <a:t>Chart #7</a:t>
            </a:r>
          </a:p>
          <a:p>
            <a:r>
              <a:rPr lang="en-US" dirty="0">
                <a:cs typeface="Calibri"/>
              </a:rPr>
              <a:t>77% pastoral charges are served by FT in 1992 compared to 34.5% by FT in 2023 and this could be as low as 5% in 2035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77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Chart #8 </a:t>
            </a:r>
          </a:p>
          <a:p>
            <a:r>
              <a:rPr lang="en-US" dirty="0"/>
              <a:t>These are examples of growth in existing congregations.  In just over 10%, net growth is being experienced.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48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2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874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955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377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623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68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4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54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Chart #1</a:t>
            </a:r>
          </a:p>
          <a:p>
            <a:r>
              <a:rPr lang="en-US" b="1" dirty="0"/>
              <a:t>Forecasted Trend:</a:t>
            </a:r>
            <a:endParaRPr lang="en-US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/>
              <a:t>The forecast suggests a continued decline in membership numbers from about </a:t>
            </a:r>
            <a:r>
              <a:rPr lang="en-US" b="1" dirty="0"/>
              <a:t>245,000</a:t>
            </a:r>
            <a:r>
              <a:rPr lang="en-US" dirty="0"/>
              <a:t> in 2023 to about </a:t>
            </a:r>
            <a:r>
              <a:rPr lang="en-US" b="1" dirty="0"/>
              <a:t>111,000</a:t>
            </a:r>
            <a:r>
              <a:rPr lang="en-US" dirty="0"/>
              <a:t> by 2035.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/>
              <a:t>From 1991 to 2023 the rate of decline was approximately </a:t>
            </a:r>
            <a:r>
              <a:rPr lang="en-US" b="1" dirty="0"/>
              <a:t>2.9% </a:t>
            </a:r>
            <a:r>
              <a:rPr lang="en-US" dirty="0"/>
              <a:t>per year.</a:t>
            </a:r>
            <a:endParaRPr lang="en-US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/>
              <a:t>From 2023 to 2035 the forecasted rate of decline is approximately </a:t>
            </a:r>
            <a:r>
              <a:rPr lang="en-US" b="1" dirty="0"/>
              <a:t>6.3%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/>
              <a:t>From 1991 to 2035 the overall rate of decline is approximately </a:t>
            </a:r>
            <a:r>
              <a:rPr lang="en-US" b="1" dirty="0"/>
              <a:t>3.8%</a:t>
            </a:r>
            <a:r>
              <a:rPr lang="en-US" dirty="0"/>
              <a:t> per year.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Calibri"/>
              <a:buChar char="-"/>
            </a:pPr>
            <a:endParaRPr lang="en-US" dirty="0">
              <a:cs typeface="Calibri" panose="020F0502020204030204"/>
            </a:endParaRPr>
          </a:p>
          <a:p>
            <a:r>
              <a:rPr lang="en-US" dirty="0">
                <a:cs typeface="Calibri" panose="020F0502020204030204"/>
              </a:rPr>
              <a:t>If someone asks...</a:t>
            </a:r>
          </a:p>
          <a:p>
            <a:endParaRPr lang="en-US" dirty="0">
              <a:cs typeface="Calibri" panose="020F0502020204030204"/>
            </a:endParaRPr>
          </a:p>
          <a:p>
            <a:pPr marL="171450" indent="-171450">
              <a:buFont typeface="Calibri"/>
              <a:buChar char="-"/>
            </a:pPr>
            <a:r>
              <a:rPr lang="en-US" dirty="0">
                <a:cs typeface="Calibri" panose="020F0502020204030204"/>
              </a:rPr>
              <a:t>Excel projected the total number in 2035 based on the rate of decline from 1992 to 2023.  There was a range, and the middle was chosen. The Data team analyzed and presented the % that number would represent</a:t>
            </a:r>
          </a:p>
          <a:p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38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cs typeface="Calibri"/>
              </a:rPr>
              <a:t>Chart #2</a:t>
            </a:r>
          </a:p>
          <a:p>
            <a:r>
              <a:rPr lang="en-US" dirty="0">
                <a:cs typeface="Calibri"/>
              </a:rPr>
              <a:t>Very startling but if level of decline between 1992 and 2023 continues through 2035 this is what it could look like. </a:t>
            </a:r>
          </a:p>
          <a:p>
            <a:endParaRPr lang="en-US" dirty="0">
              <a:cs typeface="Calibri"/>
            </a:endParaRPr>
          </a:p>
          <a:p>
            <a:r>
              <a:rPr lang="en-US" dirty="0"/>
              <a:t>From 1991 to 2023, the rate of </a:t>
            </a:r>
            <a:r>
              <a:rPr lang="en-US" b="1" dirty="0"/>
              <a:t>decline</a:t>
            </a:r>
            <a:r>
              <a:rPr lang="en-US" dirty="0"/>
              <a:t> was approximately </a:t>
            </a:r>
            <a:r>
              <a:rPr lang="en-US" b="1" dirty="0"/>
              <a:t>3.4%</a:t>
            </a:r>
            <a:r>
              <a:rPr lang="en-US" dirty="0"/>
              <a:t> per year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65% of our pastoral charges currently have less than 50 average worship attendance.  This is supposed to include online. </a:t>
            </a:r>
          </a:p>
          <a:p>
            <a:r>
              <a:rPr lang="en-US" dirty="0">
                <a:cs typeface="Calibri"/>
              </a:rPr>
              <a:t>Excel calculates the projection not just based on the total rate but also factors periods within the time period in which the decline was more significant than the average rate.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82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Chart #3</a:t>
            </a:r>
          </a:p>
          <a:p>
            <a:r>
              <a:rPr lang="en-US" dirty="0"/>
              <a:t>Parallel to Membership</a:t>
            </a:r>
          </a:p>
          <a:p>
            <a:endParaRPr lang="en-US" dirty="0">
              <a:cs typeface="Calibri"/>
            </a:endParaRPr>
          </a:p>
          <a:p>
            <a:r>
              <a:rPr lang="en-US" b="1" dirty="0"/>
              <a:t>Forecasted Trend:</a:t>
            </a:r>
            <a:endParaRPr lang="en-US" dirty="0"/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The forecast suggests a continued </a:t>
            </a:r>
            <a:r>
              <a:rPr lang="en-US" b="1" dirty="0"/>
              <a:t>decline</a:t>
            </a:r>
            <a:r>
              <a:rPr lang="en-US" dirty="0"/>
              <a:t> in numbers from </a:t>
            </a:r>
            <a:r>
              <a:rPr lang="en-US" b="1" dirty="0"/>
              <a:t>149,900</a:t>
            </a:r>
            <a:r>
              <a:rPr lang="en-US" dirty="0"/>
              <a:t> in 2023 to about </a:t>
            </a:r>
            <a:r>
              <a:rPr lang="en-US" b="1" dirty="0"/>
              <a:t>46,960</a:t>
            </a:r>
            <a:r>
              <a:rPr lang="en-US" dirty="0"/>
              <a:t> by 2035.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1991 to 2023, the rate of </a:t>
            </a:r>
            <a:r>
              <a:rPr lang="en-US" b="1" dirty="0"/>
              <a:t>decline</a:t>
            </a:r>
            <a:r>
              <a:rPr lang="en-US" dirty="0"/>
              <a:t> was approximately </a:t>
            </a:r>
            <a:r>
              <a:rPr lang="en-US" b="1" dirty="0"/>
              <a:t>3.1%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2023 to 2035, the forecasted rate of </a:t>
            </a:r>
            <a:r>
              <a:rPr lang="en-US" b="1" dirty="0"/>
              <a:t>decline</a:t>
            </a:r>
            <a:r>
              <a:rPr lang="en-US" dirty="0"/>
              <a:t> is approximately </a:t>
            </a:r>
            <a:r>
              <a:rPr lang="en-US" b="1" dirty="0"/>
              <a:t>9.2%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1991 to 2035, the overall rate of </a:t>
            </a:r>
            <a:r>
              <a:rPr lang="en-US" b="1" dirty="0"/>
              <a:t>decline</a:t>
            </a:r>
            <a:r>
              <a:rPr lang="en-US" dirty="0"/>
              <a:t> is approximately </a:t>
            </a:r>
            <a:r>
              <a:rPr lang="en-US" b="1" dirty="0"/>
              <a:t>4.8%</a:t>
            </a:r>
            <a:r>
              <a:rPr lang="en-US" dirty="0"/>
              <a:t> per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69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cs typeface="Calibri"/>
              </a:rPr>
              <a:t>Chart #4 </a:t>
            </a:r>
          </a:p>
          <a:p>
            <a:r>
              <a:rPr lang="en-US" dirty="0">
                <a:cs typeface="Calibri"/>
              </a:rPr>
              <a:t>Also shocking </a:t>
            </a:r>
          </a:p>
          <a:p>
            <a:endParaRPr lang="en-US" dirty="0">
              <a:cs typeface="Calibri"/>
            </a:endParaRPr>
          </a:p>
          <a:p>
            <a:r>
              <a:rPr lang="en-US" b="1" dirty="0"/>
              <a:t>Forecasted Trend:</a:t>
            </a:r>
            <a:endParaRPr lang="en-US" dirty="0"/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The forecast suggests a continued </a:t>
            </a:r>
            <a:r>
              <a:rPr lang="en-US" b="1" dirty="0"/>
              <a:t>decline</a:t>
            </a:r>
            <a:r>
              <a:rPr lang="en-US" dirty="0"/>
              <a:t> in numbers from </a:t>
            </a:r>
            <a:r>
              <a:rPr lang="en-US" b="1" dirty="0"/>
              <a:t>18,050</a:t>
            </a:r>
            <a:r>
              <a:rPr lang="en-US" dirty="0"/>
              <a:t> in 2023 to about </a:t>
            </a:r>
            <a:r>
              <a:rPr lang="en-US" b="1" dirty="0"/>
              <a:t>2,550</a:t>
            </a:r>
            <a:r>
              <a:rPr lang="en-US" dirty="0"/>
              <a:t> by 2035.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1991 to 2023, the rate of </a:t>
            </a:r>
            <a:r>
              <a:rPr lang="en-US" b="1" dirty="0"/>
              <a:t>decline</a:t>
            </a:r>
            <a:r>
              <a:rPr lang="en-US" dirty="0"/>
              <a:t> was approximately </a:t>
            </a:r>
            <a:r>
              <a:rPr lang="en-US" b="1" dirty="0"/>
              <a:t>7.0%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2023 to 2035, the forecasted rate of </a:t>
            </a:r>
            <a:r>
              <a:rPr lang="en-US" b="1" dirty="0"/>
              <a:t>decline</a:t>
            </a:r>
            <a:r>
              <a:rPr lang="en-US" dirty="0"/>
              <a:t> is approximately </a:t>
            </a:r>
            <a:r>
              <a:rPr lang="en-US" b="1" dirty="0"/>
              <a:t>15%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1991 to 2035, the overall rate of </a:t>
            </a:r>
            <a:r>
              <a:rPr lang="en-US" b="1" dirty="0"/>
              <a:t>decline</a:t>
            </a:r>
            <a:r>
              <a:rPr lang="en-US" dirty="0"/>
              <a:t> is approximately </a:t>
            </a:r>
            <a:r>
              <a:rPr lang="en-US" b="1" dirty="0"/>
              <a:t>9.3%</a:t>
            </a:r>
            <a:r>
              <a:rPr lang="en-US" dirty="0"/>
              <a:t> per year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74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Chart #5</a:t>
            </a:r>
          </a:p>
          <a:p>
            <a:r>
              <a:rPr lang="en-US" b="1" dirty="0"/>
              <a:t>Forecasted Trend:</a:t>
            </a:r>
            <a:endParaRPr lang="en-US" dirty="0"/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The forecast suggests a continued </a:t>
            </a:r>
            <a:r>
              <a:rPr lang="en-US" b="1" dirty="0"/>
              <a:t>decline</a:t>
            </a:r>
            <a:r>
              <a:rPr lang="en-US" dirty="0"/>
              <a:t> in pastoral charge numbers to about </a:t>
            </a:r>
            <a:r>
              <a:rPr lang="en-US" b="1" dirty="0"/>
              <a:t>1,633</a:t>
            </a:r>
            <a:r>
              <a:rPr lang="en-US" dirty="0"/>
              <a:t> by 2035.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1991 to 2023 the rate of </a:t>
            </a:r>
            <a:r>
              <a:rPr lang="en-US" b="1" dirty="0"/>
              <a:t>decline</a:t>
            </a:r>
            <a:r>
              <a:rPr lang="en-US" dirty="0"/>
              <a:t> was approximately </a:t>
            </a:r>
            <a:r>
              <a:rPr lang="en-US" b="1" dirty="0"/>
              <a:t>0.7% </a:t>
            </a:r>
            <a:r>
              <a:rPr lang="en-US" dirty="0"/>
              <a:t>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2023 to 2035 the forecasted rate of </a:t>
            </a:r>
            <a:r>
              <a:rPr lang="en-US" b="1" dirty="0"/>
              <a:t>decline</a:t>
            </a:r>
            <a:r>
              <a:rPr lang="en-US" dirty="0"/>
              <a:t> is approximately </a:t>
            </a:r>
            <a:r>
              <a:rPr lang="en-US" b="1" dirty="0"/>
              <a:t>1.6%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From 1991 to 2035 the overall rate of </a:t>
            </a:r>
            <a:r>
              <a:rPr lang="en-US" b="1" dirty="0"/>
              <a:t>decline</a:t>
            </a:r>
            <a:r>
              <a:rPr lang="en-US" dirty="0"/>
              <a:t> is approximately </a:t>
            </a:r>
            <a:r>
              <a:rPr lang="en-US" b="1" dirty="0"/>
              <a:t>1.0%</a:t>
            </a:r>
            <a:r>
              <a:rPr lang="en-US" dirty="0"/>
              <a:t> per year.</a:t>
            </a: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endParaRPr lang="en-US" dirty="0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Again, projections are based on the numbers themselves. What projections cannot capture is the almost certainty that there will be within this period a significant 'tipping point' of pastoral charges closing.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64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Chart # 6</a:t>
            </a:r>
          </a:p>
          <a:p>
            <a:r>
              <a:rPr lang="en-US" dirty="0"/>
              <a:t>The bright </a:t>
            </a:r>
            <a:r>
              <a:rPr lang="en-US" dirty="0" err="1"/>
              <a:t>colour</a:t>
            </a:r>
            <a:r>
              <a:rPr lang="en-US" dirty="0"/>
              <a:t> at the bottom is pastoral charges in deficit.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98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7788" y="2714132"/>
            <a:ext cx="5510212" cy="1524498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5400" b="1" i="0">
                <a:solidFill>
                  <a:srgbClr val="90651E"/>
                </a:solidFill>
                <a:latin typeface="Tw Cen MT" panose="020B0602020104020603" pitchFamily="34" charset="77"/>
                <a:cs typeface="Mangal" panose="02040503050203030202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9497" y="4330705"/>
            <a:ext cx="4168502" cy="4127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="0" i="0">
                <a:solidFill>
                  <a:srgbClr val="002B55"/>
                </a:solidFill>
                <a:latin typeface="Tw Cen MT" panose="020B0602020104020603" pitchFamily="34" charset="77"/>
                <a:cs typeface="Almarai Light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37978E-66DF-8E45-B39B-20CCB0912A09}"/>
              </a:ext>
            </a:extLst>
          </p:cNvPr>
          <p:cNvSpPr/>
          <p:nvPr userDrawn="1"/>
        </p:nvSpPr>
        <p:spPr>
          <a:xfrm>
            <a:off x="98854" y="148281"/>
            <a:ext cx="1631092" cy="1606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05A5DD6-CBC2-6A43-B363-722EC5005F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0012" y="1078256"/>
            <a:ext cx="1507987" cy="152449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036F087-8917-A144-92A2-3FCF5C52C091}"/>
              </a:ext>
            </a:extLst>
          </p:cNvPr>
          <p:cNvSpPr/>
          <p:nvPr userDrawn="1"/>
        </p:nvSpPr>
        <p:spPr>
          <a:xfrm>
            <a:off x="-51206" y="5801981"/>
            <a:ext cx="12289080" cy="1113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65A5F9-0737-8947-9B66-CF70FEC4B3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-782835" y="2813184"/>
            <a:ext cx="7282332" cy="5328258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B4EB3C53-4C2E-C14D-AC2D-933245FED187}"/>
              </a:ext>
            </a:extLst>
          </p:cNvPr>
          <p:cNvSpPr txBox="1">
            <a:spLocks/>
          </p:cNvSpPr>
          <p:nvPr userDrawn="1"/>
        </p:nvSpPr>
        <p:spPr>
          <a:xfrm>
            <a:off x="1524000" y="4916492"/>
            <a:ext cx="9144000" cy="412750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rgbClr val="002B55"/>
                </a:solidFill>
                <a:latin typeface="Avenir Medium" panose="02000503020000020003" pitchFamily="2" charset="0"/>
                <a:ea typeface="+mn-ea"/>
                <a:cs typeface="Almarai Light" pitchFamily="2" charset="-78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437E27C-D734-A349-841F-5A9CFFF6C096}" type="datetime4">
              <a:rPr lang="en-CA" sz="1800" smtClean="0">
                <a:latin typeface="Tw Cen MT" panose="020B0602020104020603" pitchFamily="34" charset="77"/>
              </a:rPr>
              <a:t>July 9, 2025</a:t>
            </a:fld>
            <a:endParaRPr lang="en-US" sz="1800"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39E498-39CA-9C49-9AD9-C2DFD03A0D6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24000" y="1759527"/>
            <a:ext cx="9144000" cy="401781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E49DFA-1717-AA43-AAB4-9FA25B5A6853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7DE9B1-ED8D-EB4E-8A52-38F56B5A881E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67DE1C8-3FA6-C942-AF03-A32F287EB4F5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8562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9085A1A-5B80-AF43-BB82-AC4CDF49D5CD}"/>
              </a:ext>
            </a:extLst>
          </p:cNvPr>
          <p:cNvSpPr/>
          <p:nvPr userDrawn="1"/>
        </p:nvSpPr>
        <p:spPr>
          <a:xfrm>
            <a:off x="0" y="1898073"/>
            <a:ext cx="12192000" cy="4959927"/>
          </a:xfrm>
          <a:prstGeom prst="rect">
            <a:avLst/>
          </a:prstGeom>
          <a:solidFill>
            <a:srgbClr val="002B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69278"/>
            <a:ext cx="9144000" cy="1700947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4400" b="1" i="0">
                <a:solidFill>
                  <a:schemeClr val="bg1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65016"/>
            <a:ext cx="9144000" cy="1006579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2400" b="0" i="0">
                <a:solidFill>
                  <a:srgbClr val="90651E"/>
                </a:solidFill>
                <a:latin typeface="Tw Cen MT" panose="020B0602020104020603" pitchFamily="34" charset="77"/>
                <a:cs typeface="Almarai Light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BE3931-414E-844A-AD55-41DC34A7A3AA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188A6A-3397-8446-8D05-F8361271164E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7759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A68831-61F2-F843-A1BF-64619C0CAD5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24000" y="1759527"/>
            <a:ext cx="4495800" cy="401781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9D1C43-781A-5046-96E1-604736C27E0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1903" y="1751483"/>
            <a:ext cx="4495800" cy="401781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B7766B-3F15-2D41-B2AE-8038E8752287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D13C03-1A55-8749-8E41-72E45F7E4A32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6FEDD72-EF3D-2243-8BA6-A59ABE3EB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1775" y="1755305"/>
            <a:ext cx="4495800" cy="4689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3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55305"/>
            <a:ext cx="4485503" cy="4689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3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E4C4CB1-E547-4D45-BF43-EA26A7211D6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24000" y="2478886"/>
            <a:ext cx="4495800" cy="3320511"/>
          </a:xfrm>
          <a:prstGeom prst="rect">
            <a:avLst/>
          </a:prstGeom>
        </p:spPr>
        <p:txBody>
          <a:bodyPr/>
          <a:lstStyle>
            <a:lvl1pPr>
              <a:defRPr sz="2800"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0742638-D746-B84E-97FC-1A9B1ADD801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1903" y="2470842"/>
            <a:ext cx="4495800" cy="3320511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2C4A95-D93C-584E-BBBB-40E98BAF105D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53016D-03F2-D745-A3D9-A73CED0359AF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37DB17D-85E5-264C-B9D7-38F81C7AD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C0EC342-523F-F24C-B986-E56235A4D427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632948-B44F-B843-A7AB-0077DA8D3878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736FF31-F6C1-4C49-9BE0-9D4F70637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498DD9-9FA5-064A-ACEA-7037C7012694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3E15B2-71E1-224A-9E5A-97A8D6D97A8C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414" y="1655805"/>
            <a:ext cx="4510684" cy="963827"/>
          </a:xfrm>
          <a:prstGeom prst="rect">
            <a:avLst/>
          </a:prstGeom>
        </p:spPr>
        <p:txBody>
          <a:bodyPr anchor="t"/>
          <a:lstStyle>
            <a:lvl1pPr>
              <a:defRPr sz="32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9414" y="2724193"/>
            <a:ext cx="4510684" cy="31447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1034355-4220-4240-B931-7D8760AA057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1903" y="1655805"/>
            <a:ext cx="4495800" cy="4213182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2F6914-394C-A148-9AEF-9D9810D472E2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B4BBE1-3233-4F42-9D9F-5D3D8C072847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61903" y="1655805"/>
            <a:ext cx="4510684" cy="420524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>
                <a:latin typeface="Tw Cen MT" panose="020B0602020104020603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0B5960C-FBDA-1C44-85FE-8F0972C2610E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519414" y="2724193"/>
            <a:ext cx="4510684" cy="31447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224428-0881-F14A-A928-89755CCC36FD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29F12E-DF17-0D42-83E6-3D1971569BE4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D9386E8-A2E1-F34F-9F6F-AF0901C7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414" y="1655805"/>
            <a:ext cx="4510684" cy="963827"/>
          </a:xfrm>
          <a:prstGeom prst="rect">
            <a:avLst/>
          </a:prstGeom>
        </p:spPr>
        <p:txBody>
          <a:bodyPr anchor="t"/>
          <a:lstStyle>
            <a:lvl1pPr>
              <a:defRPr sz="32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FB4A403-F3EA-0948-A672-EDA6508C900D}"/>
              </a:ext>
            </a:extLst>
          </p:cNvPr>
          <p:cNvSpPr/>
          <p:nvPr userDrawn="1"/>
        </p:nvSpPr>
        <p:spPr>
          <a:xfrm>
            <a:off x="0" y="6198050"/>
            <a:ext cx="12192000" cy="681724"/>
          </a:xfrm>
          <a:prstGeom prst="rect">
            <a:avLst/>
          </a:prstGeom>
          <a:solidFill>
            <a:srgbClr val="002B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E22AB4-6A48-174B-A17B-C534741D270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68092" y="482823"/>
            <a:ext cx="1136623" cy="83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6D07E-0F2E-7649-97A9-BACFA0B75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702" y="2671090"/>
            <a:ext cx="7215739" cy="1863406"/>
          </a:xfrm>
        </p:spPr>
        <p:txBody>
          <a:bodyPr lIns="91440" tIns="45720" rIns="91440" bIns="45720" anchor="b">
            <a:noAutofit/>
          </a:bodyPr>
          <a:lstStyle/>
          <a:p>
            <a:r>
              <a:rPr lang="en-US" sz="7200" dirty="0">
                <a:latin typeface="Tw Cen MT"/>
                <a:cs typeface="Mangal"/>
              </a:rPr>
              <a:t>Introducing Toward 2035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BB9E116-C55B-B6A3-136E-119DD133A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0544" y="4370233"/>
            <a:ext cx="4168502" cy="412750"/>
          </a:xfrm>
        </p:spPr>
        <p:txBody>
          <a:bodyPr lIns="91440" tIns="45720" rIns="91440" bIns="45720" anchor="t"/>
          <a:lstStyle/>
          <a:p>
            <a:r>
              <a:rPr lang="en-US" sz="1800" dirty="0">
                <a:latin typeface="Tw Cen MT"/>
                <a:cs typeface="Almarai Light"/>
              </a:rPr>
              <a:t>A Conversation for Communities of Faith: Session 1 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07352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256632E-A092-43FE-98D0-F29CF6D94C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4398697"/>
              </p:ext>
            </p:extLst>
          </p:nvPr>
        </p:nvGraphicFramePr>
        <p:xfrm>
          <a:off x="1086412" y="512618"/>
          <a:ext cx="10676097" cy="5597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0680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D14D4F-8E6F-2998-6569-62E2537B3810}"/>
              </a:ext>
            </a:extLst>
          </p:cNvPr>
          <p:cNvSpPr txBox="1"/>
          <p:nvPr/>
        </p:nvSpPr>
        <p:spPr>
          <a:xfrm>
            <a:off x="1260762" y="1766457"/>
            <a:ext cx="1052945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644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out of @1976 Pastoral Charges,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205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increased membership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604</a:t>
            </a:r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increased worship attendance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189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baptized adults (12 years or older)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316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welcomed people by profession of faith;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24% of those welcomed 5 or more.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CD0877-9129-E8BC-07DA-DBDA5ED0D2C1}"/>
              </a:ext>
            </a:extLst>
          </p:cNvPr>
          <p:cNvSpPr txBox="1"/>
          <p:nvPr/>
        </p:nvSpPr>
        <p:spPr>
          <a:xfrm>
            <a:off x="6729846" y="626100"/>
            <a:ext cx="610292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6447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also Growth…</a:t>
            </a:r>
          </a:p>
        </p:txBody>
      </p:sp>
    </p:spTree>
    <p:extLst>
      <p:ext uri="{BB962C8B-B14F-4D97-AF65-F5344CB8AC3E}">
        <p14:creationId xmlns:p14="http://schemas.microsoft.com/office/powerpoint/2010/main" val="1065894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97CD8-0F37-9D37-B29A-E9D32C64B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12584-0BB0-0040-7486-E03B85B6A17D}"/>
              </a:ext>
            </a:extLst>
          </p:cNvPr>
          <p:cNvSpPr/>
          <p:nvPr/>
        </p:nvSpPr>
        <p:spPr>
          <a:xfrm>
            <a:off x="200" y="-27752"/>
            <a:ext cx="12176821" cy="6889296"/>
          </a:xfrm>
          <a:prstGeom prst="rect">
            <a:avLst/>
          </a:prstGeom>
          <a:solidFill>
            <a:srgbClr val="D23424"/>
          </a:solidFill>
          <a:ln>
            <a:solidFill>
              <a:srgbClr val="D234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 dirty="0">
                <a:latin typeface="Tw Cen MT"/>
              </a:rPr>
              <a:t>In 2035, resilient, inspired, diverse United Church communities of disciples, coast to coast to coast, urban and rural continue the story of Jesus, by embodying Christ’s presence in our time and place.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73182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9D1AA-E674-98C7-7902-53FBB097F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2AFDD6-B40C-8D78-F254-5BF385FFEA29}"/>
              </a:ext>
            </a:extLst>
          </p:cNvPr>
          <p:cNvSpPr/>
          <p:nvPr/>
        </p:nvSpPr>
        <p:spPr>
          <a:xfrm>
            <a:off x="200" y="-27752"/>
            <a:ext cx="12176821" cy="6889296"/>
          </a:xfrm>
          <a:prstGeom prst="rect">
            <a:avLst/>
          </a:prstGeom>
          <a:solidFill>
            <a:srgbClr val="D23424"/>
          </a:solidFill>
          <a:ln>
            <a:solidFill>
              <a:srgbClr val="D234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latin typeface="Tw Cen MT"/>
              </a:rPr>
              <a:t>In the broadest of terms, and in diverse expressions across the country, inspired communities embody all aspects of the denominational Call – Deep Spirituality, Bold Discipleship, Daring Justice.   </a:t>
            </a:r>
          </a:p>
          <a:p>
            <a:pPr algn="ctr"/>
            <a:r>
              <a:rPr lang="en-US" sz="4400" dirty="0">
                <a:latin typeface="Tw Cen MT"/>
              </a:rPr>
              <a:t>Resilient communities have sufficient stability and sustainability to prevent them from being just one or two crises away from closure.  There is a sense of having and being “enough.” </a:t>
            </a:r>
          </a:p>
        </p:txBody>
      </p:sp>
    </p:spTree>
    <p:extLst>
      <p:ext uri="{BB962C8B-B14F-4D97-AF65-F5344CB8AC3E}">
        <p14:creationId xmlns:p14="http://schemas.microsoft.com/office/powerpoint/2010/main" val="1971305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C3B45-BA6F-565F-52FC-7542077B7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2AACCC-F9CB-DB74-C6B6-77AC9019A5D0}"/>
              </a:ext>
            </a:extLst>
          </p:cNvPr>
          <p:cNvSpPr/>
          <p:nvPr/>
        </p:nvSpPr>
        <p:spPr>
          <a:xfrm>
            <a:off x="200" y="-27752"/>
            <a:ext cx="12176821" cy="6889296"/>
          </a:xfrm>
          <a:prstGeom prst="rect">
            <a:avLst/>
          </a:prstGeom>
          <a:solidFill>
            <a:srgbClr val="D23424"/>
          </a:solidFill>
          <a:ln>
            <a:solidFill>
              <a:srgbClr val="D234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Tw Cen MT"/>
              </a:rPr>
              <a:t>The United Church as a whole, more closely reflects the racial and ethnic diversity of Canada, with Indigenous and Francophone presence, and includes the presence of all generations, notably children, youth, and young adult.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65691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01E8D-92CC-B97C-728D-CEE17EAA8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23B7FA-71AF-E41E-4D50-95513C8C46AD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We are not alone,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we live in God’s world.</a:t>
            </a:r>
          </a:p>
          <a:p>
            <a:pPr algn="ctr"/>
            <a:r>
              <a:rPr lang="en-US" sz="4000" dirty="0">
                <a:latin typeface="Tw Cen MT"/>
              </a:rPr>
              <a:t> We believe in God: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who has created and is creating,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who has come in Jesus,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    the Word made flesh,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    to reconcile and make new,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who works in us and others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    by the Spirit.</a:t>
            </a:r>
          </a:p>
        </p:txBody>
      </p:sp>
    </p:spTree>
    <p:extLst>
      <p:ext uri="{BB962C8B-B14F-4D97-AF65-F5344CB8AC3E}">
        <p14:creationId xmlns:p14="http://schemas.microsoft.com/office/powerpoint/2010/main" val="4120822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87223-7AA7-C5D3-2CEE-9C86C973F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7636A41-B642-FA57-4E4C-6D8ADD95A361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We trust in God. </a:t>
            </a:r>
          </a:p>
          <a:p>
            <a:pPr algn="ctr"/>
            <a:endParaRPr lang="en-US" sz="4000" dirty="0">
              <a:latin typeface="Tw Cen MT"/>
            </a:endParaRPr>
          </a:p>
          <a:p>
            <a:pPr algn="ctr"/>
            <a:r>
              <a:rPr lang="en-US" sz="4000" dirty="0">
                <a:latin typeface="Tw Cen MT"/>
              </a:rPr>
              <a:t>We are called to be the Church: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to celebrate God’s presence,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to live with respect in Creation,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to love and serve others,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to seek justice and resist evil,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to proclaim Jesus, crucified and risen,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    our judge and our hope.</a:t>
            </a:r>
            <a:endParaRPr lang="en-US" dirty="0"/>
          </a:p>
          <a:p>
            <a:pPr algn="ctr"/>
            <a:endParaRPr lang="en-US" sz="4000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22682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B0734-C42F-2895-8D2E-3F46F4C82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B3C505-189B-138F-B625-949129291615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In life, in death, in life beyond death,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    God is with us.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We are not alone.</a:t>
            </a:r>
          </a:p>
          <a:p>
            <a:pPr algn="ctr"/>
            <a:r>
              <a:rPr lang="en-US" sz="4000" dirty="0">
                <a:latin typeface="Tw Cen MT"/>
              </a:rPr>
              <a:t>   </a:t>
            </a:r>
          </a:p>
          <a:p>
            <a:pPr algn="ctr"/>
            <a:r>
              <a:rPr lang="en-US" sz="4000" dirty="0">
                <a:latin typeface="Tw Cen MT"/>
              </a:rPr>
              <a:t> Thanks be to God.</a:t>
            </a:r>
          </a:p>
          <a:p>
            <a:pPr algn="ctr"/>
            <a:endParaRPr lang="en-US" sz="4000" dirty="0">
              <a:latin typeface="Tw Cen MT"/>
            </a:endParaRPr>
          </a:p>
          <a:p>
            <a:pPr algn="ctr"/>
            <a:r>
              <a:rPr lang="en-US" sz="4000" dirty="0">
                <a:latin typeface="Tw Cen MT"/>
              </a:rPr>
              <a:t>--</a:t>
            </a:r>
            <a:r>
              <a:rPr lang="en-US" sz="4000" i="1" dirty="0">
                <a:latin typeface="Tw Cen MT"/>
              </a:rPr>
              <a:t>The New Creed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8827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AF2C-8180-5F8E-F00E-B74D8AEB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8C1ADD-34E3-2631-91B6-64116DD56524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We sing of a church</a:t>
            </a:r>
          </a:p>
          <a:p>
            <a:pPr algn="ctr"/>
            <a:r>
              <a:rPr lang="en-US" sz="4000" dirty="0">
                <a:latin typeface="Tw Cen MT"/>
              </a:rPr>
              <a:t>seeking to continue the story of Jesus</a:t>
            </a:r>
          </a:p>
          <a:p>
            <a:pPr algn="ctr"/>
            <a:r>
              <a:rPr lang="en-US" sz="4000" dirty="0">
                <a:latin typeface="Tw Cen MT"/>
              </a:rPr>
              <a:t>by embodying Christ’s presence in the world.</a:t>
            </a:r>
          </a:p>
          <a:p>
            <a:pPr algn="ctr"/>
            <a:r>
              <a:rPr lang="en-US" sz="4000" dirty="0">
                <a:latin typeface="Tw Cen MT"/>
              </a:rPr>
              <a:t>We are called together by Christ</a:t>
            </a:r>
          </a:p>
          <a:p>
            <a:pPr algn="ctr"/>
            <a:r>
              <a:rPr lang="en-US" sz="4000" dirty="0">
                <a:latin typeface="Tw Cen MT"/>
              </a:rPr>
              <a:t>as a community of broken but hopeful believers,</a:t>
            </a:r>
          </a:p>
          <a:p>
            <a:pPr algn="ctr"/>
            <a:r>
              <a:rPr lang="en-US" sz="4000" dirty="0">
                <a:latin typeface="Tw Cen MT"/>
              </a:rPr>
              <a:t>loving what he loved,</a:t>
            </a:r>
          </a:p>
          <a:p>
            <a:pPr algn="ctr"/>
            <a:r>
              <a:rPr lang="en-US" sz="4000" dirty="0">
                <a:latin typeface="Tw Cen MT"/>
              </a:rPr>
              <a:t>living what he taught,</a:t>
            </a:r>
          </a:p>
          <a:p>
            <a:pPr algn="ctr"/>
            <a:r>
              <a:rPr lang="en-US" sz="4000" dirty="0">
                <a:latin typeface="Tw Cen MT"/>
              </a:rPr>
              <a:t>striving to be faithful servants of God</a:t>
            </a:r>
          </a:p>
          <a:p>
            <a:pPr algn="ctr"/>
            <a:r>
              <a:rPr lang="en-US" sz="4000" dirty="0">
                <a:latin typeface="Tw Cen MT"/>
              </a:rPr>
              <a:t>in our time and place. –</a:t>
            </a:r>
            <a:r>
              <a:rPr lang="en-US" sz="4000" i="1" dirty="0">
                <a:latin typeface="Tw Cen MT"/>
              </a:rPr>
              <a:t>Song of Faith</a:t>
            </a:r>
          </a:p>
        </p:txBody>
      </p:sp>
    </p:spTree>
    <p:extLst>
      <p:ext uri="{BB962C8B-B14F-4D97-AF65-F5344CB8AC3E}">
        <p14:creationId xmlns:p14="http://schemas.microsoft.com/office/powerpoint/2010/main" val="251704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308F7-2B9F-7129-423F-123860A18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21D297-7A5C-AEC0-9CC4-F69620A4F162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457200" algn="ctr">
              <a:lnSpc>
                <a:spcPct val="107000"/>
              </a:lnSpc>
            </a:pPr>
            <a:r>
              <a:rPr lang="en-US" sz="5400" dirty="0">
                <a:solidFill>
                  <a:schemeClr val="bg1"/>
                </a:solidFill>
                <a:latin typeface="TW Cen MT"/>
              </a:rPr>
              <a:t>I am about to do a new thing;</a:t>
            </a:r>
            <a:br>
              <a:rPr lang="en-US" sz="5400" dirty="0">
                <a:solidFill>
                  <a:schemeClr val="bg1"/>
                </a:solidFill>
                <a:latin typeface="TW Cen MT"/>
              </a:rPr>
            </a:br>
            <a:r>
              <a:rPr lang="en-US" sz="5400" dirty="0">
                <a:solidFill>
                  <a:schemeClr val="bg1"/>
                </a:solidFill>
                <a:latin typeface="TW Cen MT"/>
              </a:rPr>
              <a:t> now it springs forth, </a:t>
            </a:r>
            <a:endParaRPr lang="en-US" sz="5400" dirty="0">
              <a:solidFill>
                <a:srgbClr val="000000"/>
              </a:solidFill>
              <a:latin typeface="TW Cen MT"/>
            </a:endParaRPr>
          </a:p>
          <a:p>
            <a:pPr marL="457200" algn="ctr">
              <a:lnSpc>
                <a:spcPct val="107000"/>
              </a:lnSpc>
            </a:pPr>
            <a:r>
              <a:rPr lang="en-US" sz="5400" dirty="0">
                <a:solidFill>
                  <a:schemeClr val="bg1"/>
                </a:solidFill>
                <a:latin typeface="TW Cen MT"/>
              </a:rPr>
              <a:t>do you not perceive it?</a:t>
            </a:r>
            <a:br>
              <a:rPr lang="en-US" sz="5400" dirty="0">
                <a:solidFill>
                  <a:schemeClr val="bg1"/>
                </a:solidFill>
                <a:latin typeface="TW Cen MT"/>
              </a:rPr>
            </a:br>
            <a:r>
              <a:rPr lang="en-US" sz="5400" dirty="0">
                <a:solidFill>
                  <a:schemeClr val="bg1"/>
                </a:solidFill>
                <a:latin typeface="TW Cen MT"/>
              </a:rPr>
              <a:t>I will make a way in the wilderness</a:t>
            </a:r>
            <a:br>
              <a:rPr lang="en-US" sz="5400" dirty="0">
                <a:solidFill>
                  <a:schemeClr val="bg1"/>
                </a:solidFill>
                <a:latin typeface="TW Cen MT"/>
              </a:rPr>
            </a:br>
            <a:r>
              <a:rPr lang="en-US" sz="5400" dirty="0">
                <a:solidFill>
                  <a:schemeClr val="bg1"/>
                </a:solidFill>
                <a:latin typeface="TW Cen MT"/>
              </a:rPr>
              <a:t> and rivers in the desert. –</a:t>
            </a:r>
            <a:r>
              <a:rPr lang="en-US" sz="5400" i="1" dirty="0">
                <a:solidFill>
                  <a:schemeClr val="bg1"/>
                </a:solidFill>
                <a:latin typeface="TW Cen MT"/>
              </a:rPr>
              <a:t>Isaiah 43:19</a:t>
            </a:r>
          </a:p>
          <a:p>
            <a:pPr algn="ctr"/>
            <a:endParaRPr lang="en-US" sz="4000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4205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9683327"/>
              </p:ext>
            </p:extLst>
          </p:nvPr>
        </p:nvGraphicFramePr>
        <p:xfrm>
          <a:off x="1812981" y="401782"/>
          <a:ext cx="9665510" cy="5687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2815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4390009"/>
              </p:ext>
            </p:extLst>
          </p:nvPr>
        </p:nvGraphicFramePr>
        <p:xfrm>
          <a:off x="734886" y="471054"/>
          <a:ext cx="10570423" cy="586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275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0822146"/>
              </p:ext>
            </p:extLst>
          </p:nvPr>
        </p:nvGraphicFramePr>
        <p:xfrm>
          <a:off x="1761835" y="401782"/>
          <a:ext cx="9474201" cy="5853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7754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3053626"/>
              </p:ext>
            </p:extLst>
          </p:nvPr>
        </p:nvGraphicFramePr>
        <p:xfrm>
          <a:off x="1558636" y="374074"/>
          <a:ext cx="10224655" cy="5832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5626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1368347"/>
              </p:ext>
            </p:extLst>
          </p:nvPr>
        </p:nvGraphicFramePr>
        <p:xfrm>
          <a:off x="796636" y="595745"/>
          <a:ext cx="11249891" cy="5701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47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75AA3C1-E87A-4440-881D-DE88B51F21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5560683"/>
              </p:ext>
            </p:extLst>
          </p:nvPr>
        </p:nvGraphicFramePr>
        <p:xfrm>
          <a:off x="894408" y="473186"/>
          <a:ext cx="10591799" cy="570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CDE6EFE-CF1A-4299-8C36-70A399FB9AED}"/>
              </a:ext>
            </a:extLst>
          </p:cNvPr>
          <p:cNvSpPr txBox="1"/>
          <p:nvPr/>
        </p:nvSpPr>
        <p:spPr>
          <a:xfrm>
            <a:off x="2032000" y="5897332"/>
            <a:ext cx="8128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PC with Deficit is solid </a:t>
            </a:r>
            <a:r>
              <a:rPr lang="en-US" sz="1200" dirty="0" err="1"/>
              <a:t>colour</a:t>
            </a:r>
            <a:r>
              <a:rPr lang="en-US" sz="1200" dirty="0"/>
              <a:t> on bottom PC with surplus is gradient </a:t>
            </a:r>
            <a:r>
              <a:rPr lang="en-US" sz="1200" dirty="0" err="1"/>
              <a:t>colour</a:t>
            </a:r>
            <a:r>
              <a:rPr lang="en-US" sz="1200" dirty="0"/>
              <a:t> on top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72270-AE2D-BFEF-DA23-EC2E14E5FC4E}"/>
              </a:ext>
            </a:extLst>
          </p:cNvPr>
          <p:cNvSpPr txBox="1"/>
          <p:nvPr/>
        </p:nvSpPr>
        <p:spPr>
          <a:xfrm>
            <a:off x="2420658" y="1465785"/>
            <a:ext cx="149726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11%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97DB4D-8FA7-36FB-6E13-4CFF4DBD9C97}"/>
              </a:ext>
            </a:extLst>
          </p:cNvPr>
          <p:cNvSpPr txBox="1"/>
          <p:nvPr/>
        </p:nvSpPr>
        <p:spPr>
          <a:xfrm>
            <a:off x="5799343" y="2142196"/>
            <a:ext cx="97589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44%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C2FB7C-682F-77B9-7C3C-70C410CFC9CD}"/>
              </a:ext>
            </a:extLst>
          </p:cNvPr>
          <p:cNvSpPr txBox="1"/>
          <p:nvPr/>
        </p:nvSpPr>
        <p:spPr>
          <a:xfrm>
            <a:off x="9357895" y="2623481"/>
            <a:ext cx="80210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2635312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0D04E1B-0DDA-7443-899E-DC67DEEE4B80}" vid="{7133560B-1A46-D44C-B00B-6624891343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3c940ca1-5ff5-4c12-9ecd-e33ede4a829f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3fc1a9-3b89-4a1b-9d9f-a17e9aa450bb">
      <Terms xmlns="http://schemas.microsoft.com/office/infopath/2007/PartnerControls"/>
    </lcf76f155ced4ddcb4097134ff3c332f>
    <TaxCatchAll xmlns="eb6d8c5d-5b31-4807-8756-a31b61bec20d" xsi:nil="true"/>
    <Region xmlns="eb6d8c5d-5b31-4807-8756-a31b61bec20d" xsi:nil="true"/>
    <Type xmlns="1f3fc1a9-3b89-4a1b-9d9f-a17e9aa450bb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C00A58A257EC4EB6851ABBC4F6BF12" ma:contentTypeVersion="19" ma:contentTypeDescription="Create a new document." ma:contentTypeScope="" ma:versionID="90929569bb520019bc4b7da0c370b491">
  <xsd:schema xmlns:xsd="http://www.w3.org/2001/XMLSchema" xmlns:xs="http://www.w3.org/2001/XMLSchema" xmlns:p="http://schemas.microsoft.com/office/2006/metadata/properties" xmlns:ns2="eb6d8c5d-5b31-4807-8756-a31b61bec20d" xmlns:ns3="1f3fc1a9-3b89-4a1b-9d9f-a17e9aa450bb" xmlns:ns4="6fd453b8-61e5-4996-8650-2f40a24253b9" targetNamespace="http://schemas.microsoft.com/office/2006/metadata/properties" ma:root="true" ma:fieldsID="d33be8caf3738135dcff5fda5dea682c" ns2:_="" ns3:_="" ns4:_="">
    <xsd:import namespace="eb6d8c5d-5b31-4807-8756-a31b61bec20d"/>
    <xsd:import namespace="1f3fc1a9-3b89-4a1b-9d9f-a17e9aa450bb"/>
    <xsd:import namespace="6fd453b8-61e5-4996-8650-2f40a24253b9"/>
    <xsd:element name="properties">
      <xsd:complexType>
        <xsd:sequence>
          <xsd:element name="documentManagement">
            <xsd:complexType>
              <xsd:all>
                <xsd:element ref="ns2:Region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MediaServiceObjectDetectorVersions" minOccurs="0"/>
                <xsd:element ref="ns3:Type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6d8c5d-5b31-4807-8756-a31b61bec20d" elementFormDefault="qualified">
    <xsd:import namespace="http://schemas.microsoft.com/office/2006/documentManagement/types"/>
    <xsd:import namespace="http://schemas.microsoft.com/office/infopath/2007/PartnerControls"/>
    <xsd:element name="Region" ma:index="8" nillable="true" ma:displayName="Region" ma:default="" ma:format="Dropdown" ma:internalName="Region">
      <xsd:simpleType>
        <xsd:restriction base="dms:Choice">
          <xsd:enumeration value="choicesPlaceholder1"/>
          <xsd:enumeration value="choicesPlaceholder2"/>
          <xsd:enumeration value="choicesPlaceholder3"/>
        </xsd:restriction>
      </xsd:simpleType>
    </xsd:element>
    <xsd:element name="TaxCatchAll" ma:index="21" nillable="true" ma:displayName="Taxonomy Catch All Column" ma:hidden="true" ma:list="{d83aeca9-a10e-4347-abb3-e5dd83fb5053}" ma:internalName="TaxCatchAll" ma:showField="CatchAllData" ma:web="6fd453b8-61e5-4996-8650-2f40a24253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fc1a9-3b89-4a1b-9d9f-a17e9aa450b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" ma:index="18" nillable="true" ma:displayName="Document type" ma:description="Choose if Agenda or Notes" ma:format="Dropdown" ma:internalName="Type">
      <xsd:simpleType>
        <xsd:restriction base="dms:Choice">
          <xsd:enumeration value="Agenda"/>
          <xsd:enumeration value="Notes"/>
          <xsd:enumeration value="Choice 3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940ca1-5ff5-4c12-9ecd-e33ede4a82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453b8-61e5-4996-8650-2f40a24253b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229940-A785-4ADF-BC0F-934821CB8D0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F178E0EB-8407-425F-9978-B4F28DD14B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BC4209-3033-4FA1-8469-2D5A6FE7566D}">
  <ds:schemaRefs>
    <ds:schemaRef ds:uri="http://www.w3.org/XML/1998/namespace"/>
    <ds:schemaRef ds:uri="http://schemas.openxmlformats.org/package/2006/metadata/core-properties"/>
    <ds:schemaRef ds:uri="http://purl.org/dc/elements/1.1/"/>
    <ds:schemaRef ds:uri="1f3fc1a9-3b89-4a1b-9d9f-a17e9aa450bb"/>
    <ds:schemaRef ds:uri="http://schemas.microsoft.com/office/2006/metadata/properties"/>
    <ds:schemaRef ds:uri="http://schemas.microsoft.com/office/2006/documentManagement/types"/>
    <ds:schemaRef ds:uri="eb6d8c5d-5b31-4807-8756-a31b61bec20d"/>
    <ds:schemaRef ds:uri="http://purl.org/dc/terms/"/>
    <ds:schemaRef ds:uri="http://schemas.microsoft.com/office/infopath/2007/PartnerControls"/>
    <ds:schemaRef ds:uri="6fd453b8-61e5-4996-8650-2f40a24253b9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17784150-35F5-4BCC-9D27-29F7E279DFAB}">
  <ds:schemaRefs>
    <ds:schemaRef ds:uri="1f3fc1a9-3b89-4a1b-9d9f-a17e9aa450bb"/>
    <ds:schemaRef ds:uri="6fd453b8-61e5-4996-8650-2f40a24253b9"/>
    <ds:schemaRef ds:uri="eb6d8c5d-5b31-4807-8756-a31b61bec20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English Strat Plan</Template>
  <TotalTime>46</TotalTime>
  <Words>1156</Words>
  <Application>Microsoft Office PowerPoint</Application>
  <PresentationFormat>Widescreen</PresentationFormat>
  <Paragraphs>118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Arial,Sans-Serif</vt:lpstr>
      <vt:lpstr>Calibri</vt:lpstr>
      <vt:lpstr>Tw Cen MT</vt:lpstr>
      <vt:lpstr>Tw Cen MT</vt:lpstr>
      <vt:lpstr>Office Theme</vt:lpstr>
      <vt:lpstr>Introducing Toward 2035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Ronda  Parkes</dc:creator>
  <cp:lastModifiedBy>Jennifer Henry</cp:lastModifiedBy>
  <cp:revision>114</cp:revision>
  <cp:lastPrinted>2024-11-15T21:44:44Z</cp:lastPrinted>
  <dcterms:created xsi:type="dcterms:W3CDTF">2023-02-22T18:26:58Z</dcterms:created>
  <dcterms:modified xsi:type="dcterms:W3CDTF">2025-07-09T13:52:05Z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0x0101003EC00A58A257EC4EB6851ABBC4F6BF12</vt:lpwstr>
  </property>
  <property fmtid="{D5CDD505-2E9C-101B-9397-08002B2CF9AE}" pid="3" name="MediaServiceImageTags">
    <vt:lpwstr/>
  </property>
</Properties>
</file>