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71" r:id="rId3"/>
    <p:sldId id="257" r:id="rId4"/>
    <p:sldId id="268" r:id="rId5"/>
    <p:sldId id="260" r:id="rId6"/>
    <p:sldId id="272" r:id="rId7"/>
    <p:sldId id="261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66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Brian%20James\Documents\ECO%20Region\Treasurer\Budgets\2026\ECORC%202025%20Q2%20Results%20vs%20Budget%20&amp;%202026%20Proposed%20Budget%20ppd%20Oct%206%202025%20Numbers%20ONLY%20BJ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Brian%20James\Documents\ECO%20Region\Treasurer\Budgets\2026\ECORC%202025%20Q2%20Results%20vs%20Budget%20&amp;%202026%20Proposed%20Budget%20ppd%20Oct%206%202025%20Numbers%20ONLY%20BJ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Brian%20James\Documents\ECO%20Region\Treasurer\Budgets\2026\ECORC%202025%20Q2%20Results%20vs%20Budget%20&amp;%202026%20Proposed%20Budget%20ppd%20Oct%206%202025%20Numbers%20ONLY%20BJ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Brian%20James\Documents\ECO%20Region\Treasurer\Budgets\2026\ECORC%202025%20Q2%20Results%20vs%20Budget%20&amp;%202026%20Proposed%20Budget%20ppd%20Oct%206%202025%20Numbers%20ONLY%20BJ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 sz="2000" b="1" dirty="0"/>
              <a:t>2025 Q2 Admin Expenses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1778580242350059E-2"/>
          <c:y val="0.13561475409836068"/>
          <c:w val="0.9467634705186998"/>
          <c:h val="0.64614657286691624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9F5-4CF2-8D4D-E36EA5AD0FC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9F5-4CF2-8D4D-E36EA5AD0FC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9F5-4CF2-8D4D-E36EA5AD0FC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9F5-4CF2-8D4D-E36EA5AD0FC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29F5-4CF2-8D4D-E36EA5AD0FC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29F5-4CF2-8D4D-E36EA5AD0FC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29F5-4CF2-8D4D-E36EA5AD0FC5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29F5-4CF2-8D4D-E36EA5AD0FC5}"/>
              </c:ext>
            </c:extLst>
          </c:dPt>
          <c:dLbls>
            <c:dLbl>
              <c:idx val="0"/>
              <c:layout>
                <c:manualLayout>
                  <c:x val="9.4567047848752819E-2"/>
                  <c:y val="7.0762875951981318E-3"/>
                </c:manualLayout>
              </c:layout>
              <c:tx>
                <c:rich>
                  <a:bodyPr/>
                  <a:lstStyle/>
                  <a:p>
                    <a:fld id="{7E9E6D03-5F94-45F5-9ED0-B9D1C60EB255}" type="CATEGORYNAME">
                      <a:rPr lang="en-US" sz="1400"/>
                      <a:pPr/>
                      <a:t>[CATEGORY NAME]</a:t>
                    </a:fld>
                    <a:r>
                      <a:rPr lang="en-US" sz="1400" baseline="0" dirty="0"/>
                      <a:t>, </a:t>
                    </a:r>
                    <a:fld id="{0E40E2F3-A8FE-4867-9F6C-8E0A4EAE8B84}" type="VALUE">
                      <a:rPr lang="en-US" sz="1400" baseline="0"/>
                      <a:pPr/>
                      <a:t>[VALUE]</a:t>
                    </a:fld>
                    <a:endParaRPr lang="en-US" sz="1400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772694319638777"/>
                      <c:h val="8.6916937929673602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9F5-4CF2-8D4D-E36EA5AD0FC5}"/>
                </c:ext>
              </c:extLst>
            </c:dLbl>
            <c:dLbl>
              <c:idx val="1"/>
              <c:layout>
                <c:manualLayout>
                  <c:x val="3.9194966118397734E-2"/>
                  <c:y val="8.5150380792564859E-2"/>
                </c:manualLayout>
              </c:layout>
              <c:tx>
                <c:rich>
                  <a:bodyPr/>
                  <a:lstStyle/>
                  <a:p>
                    <a:fld id="{60455B84-6DF0-4FB0-A963-01AD3E00842C}" type="CATEGORYNAME">
                      <a:rPr lang="en-US" sz="1400"/>
                      <a:pPr/>
                      <a:t>[CATEGORY NAME]</a:t>
                    </a:fld>
                    <a:r>
                      <a:rPr lang="en-US" sz="1400" baseline="0" dirty="0"/>
                      <a:t>, </a:t>
                    </a:r>
                    <a:fld id="{34EA8DF4-C4F0-41C4-9D9A-00EC213D29DD}" type="VALUE">
                      <a:rPr lang="en-US" sz="1400" baseline="0"/>
                      <a:pPr/>
                      <a:t>[VALUE]</a:t>
                    </a:fld>
                    <a:endParaRPr lang="en-US" sz="1400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9F5-4CF2-8D4D-E36EA5AD0FC5}"/>
                </c:ext>
              </c:extLst>
            </c:dLbl>
            <c:dLbl>
              <c:idx val="2"/>
              <c:layout>
                <c:manualLayout>
                  <c:x val="0.19916123447892048"/>
                  <c:y val="1.344317263658927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E8B8B2C-762E-452E-B725-6065C7E1A625}" type="CATEGORYNAME">
                      <a:rPr lang="en-US" sz="1400"/>
                      <a:pPr>
                        <a:defRPr/>
                      </a:pPr>
                      <a:t>[CATEGORY NAME]</a:t>
                    </a:fld>
                    <a:r>
                      <a:rPr lang="en-US" sz="1400" baseline="0" dirty="0"/>
                      <a:t>, </a:t>
                    </a:r>
                    <a:fld id="{E7BAEE07-D6D2-46C7-9D12-0C9D8D353866}" type="VALUE">
                      <a:rPr lang="en-US" sz="1400" baseline="0"/>
                      <a:pPr>
                        <a:defRPr/>
                      </a:pPr>
                      <a:t>[VALUE]</a:t>
                    </a:fld>
                    <a:endParaRPr lang="en-US" sz="14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708362840303685"/>
                      <c:h val="0.1241636619732828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9F5-4CF2-8D4D-E36EA5AD0FC5}"/>
                </c:ext>
              </c:extLst>
            </c:dLbl>
            <c:dLbl>
              <c:idx val="3"/>
              <c:layout>
                <c:manualLayout>
                  <c:x val="8.9668111966672487E-2"/>
                  <c:y val="7.1866206273396155E-2"/>
                </c:manualLayout>
              </c:layout>
              <c:tx>
                <c:rich>
                  <a:bodyPr/>
                  <a:lstStyle/>
                  <a:p>
                    <a:fld id="{E0340487-4CE7-411E-A0CD-9063C7B6155B}" type="CATEGORYNAME">
                      <a:rPr lang="en-US" sz="1400"/>
                      <a:pPr/>
                      <a:t>[CATEGORY NAME]</a:t>
                    </a:fld>
                    <a:r>
                      <a:rPr lang="en-US" sz="1400" baseline="0" dirty="0"/>
                      <a:t>, </a:t>
                    </a:r>
                    <a:fld id="{B3870169-614D-437B-8694-2B2F7C559507}" type="VALUE">
                      <a:rPr lang="en-US" sz="1400" baseline="0"/>
                      <a:pPr/>
                      <a:t>[VALUE]</a:t>
                    </a:fld>
                    <a:endParaRPr lang="en-US" sz="1400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29F5-4CF2-8D4D-E36EA5AD0FC5}"/>
                </c:ext>
              </c:extLst>
            </c:dLbl>
            <c:dLbl>
              <c:idx val="4"/>
              <c:layout>
                <c:manualLayout>
                  <c:x val="-2.0949450829186575E-2"/>
                  <c:y val="6.4941912998580098E-2"/>
                </c:manualLayout>
              </c:layout>
              <c:tx>
                <c:rich>
                  <a:bodyPr/>
                  <a:lstStyle/>
                  <a:p>
                    <a:fld id="{C18E0876-A728-49A2-B8A6-C4D1EA39B666}" type="CATEGORYNAME">
                      <a:rPr lang="en-US" sz="1400"/>
                      <a:pPr/>
                      <a:t>[CATEGORY NAME]</a:t>
                    </a:fld>
                    <a:r>
                      <a:rPr lang="en-US" sz="1400" baseline="0" dirty="0"/>
                      <a:t>, </a:t>
                    </a:r>
                    <a:fld id="{736C03C2-E623-49C9-84BA-2E7AC463BC58}" type="VALUE">
                      <a:rPr lang="en-US" sz="1400" baseline="0"/>
                      <a:pPr/>
                      <a:t>[VALUE]</a:t>
                    </a:fld>
                    <a:endParaRPr lang="en-US" sz="1400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29F5-4CF2-8D4D-E36EA5AD0FC5}"/>
                </c:ext>
              </c:extLst>
            </c:dLbl>
            <c:dLbl>
              <c:idx val="5"/>
              <c:layout>
                <c:manualLayout>
                  <c:x val="-6.1677219498844173E-2"/>
                  <c:y val="-2.233575672254893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4B2ABA1-15A3-49DA-BDB4-0287D4F6511A}" type="CATEGORYNAME">
                      <a:rPr lang="en-US" sz="1400"/>
                      <a:pPr>
                        <a:defRPr/>
                      </a:pPr>
                      <a:t>[CATEGORY NAME]</a:t>
                    </a:fld>
                    <a:r>
                      <a:rPr lang="en-US" sz="1400" baseline="0" dirty="0"/>
                      <a:t>, </a:t>
                    </a:r>
                    <a:fld id="{989E12B0-D617-447E-87E8-5B23926CB7B4}" type="VALUE">
                      <a:rPr lang="en-US" sz="1400" baseline="0"/>
                      <a:pPr>
                        <a:defRPr/>
                      </a:pPr>
                      <a:t>[VALUE]</a:t>
                    </a:fld>
                    <a:endParaRPr lang="en-US" sz="14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441605306820068"/>
                      <c:h val="8.542410170282727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29F5-4CF2-8D4D-E36EA5AD0FC5}"/>
                </c:ext>
              </c:extLst>
            </c:dLbl>
            <c:dLbl>
              <c:idx val="6"/>
              <c:layout>
                <c:manualLayout>
                  <c:x val="-7.576999273469201E-2"/>
                  <c:y val="-8.363693192151400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9F5-4CF2-8D4D-E36EA5AD0FC5}"/>
                </c:ext>
              </c:extLst>
            </c:dLbl>
            <c:dLbl>
              <c:idx val="7"/>
              <c:layout>
                <c:manualLayout>
                  <c:x val="-3.1491865138190141E-2"/>
                  <c:y val="-4.7298309022847554E-2"/>
                </c:manualLayout>
              </c:layout>
              <c:tx>
                <c:rich>
                  <a:bodyPr/>
                  <a:lstStyle/>
                  <a:p>
                    <a:fld id="{FE774B99-0186-4BD6-BF2D-65BF0D9ABD17}" type="CATEGORYNAME">
                      <a:rPr lang="en-US" sz="1400"/>
                      <a:pPr/>
                      <a:t>[CATEGORY NAME]</a:t>
                    </a:fld>
                    <a:r>
                      <a:rPr lang="en-US" sz="1400" baseline="0" dirty="0"/>
                      <a:t>, </a:t>
                    </a:r>
                    <a:fld id="{74B59255-6EB1-48A5-B0B3-18A230DA2248}" type="VALUE">
                      <a:rPr lang="en-US" sz="1400" baseline="0"/>
                      <a:pPr/>
                      <a:t>[VALUE]</a:t>
                    </a:fld>
                    <a:endParaRPr lang="en-US" sz="1400" baseline="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29F5-4CF2-8D4D-E36EA5AD0F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Region11!$O$306:$O$313</c:f>
              <c:strCache>
                <c:ptCount val="8"/>
                <c:pt idx="0">
                  <c:v> Exec Minister Office </c:v>
                </c:pt>
                <c:pt idx="1">
                  <c:v> Staff Office </c:v>
                </c:pt>
                <c:pt idx="2">
                  <c:v> Regional Council </c:v>
                </c:pt>
                <c:pt idx="3">
                  <c:v> Annual meetings </c:v>
                </c:pt>
                <c:pt idx="4">
                  <c:v> Covenant Support </c:v>
                </c:pt>
                <c:pt idx="5">
                  <c:v> Property &amp; Finance </c:v>
                </c:pt>
                <c:pt idx="6">
                  <c:v> Admin Epenses </c:v>
                </c:pt>
                <c:pt idx="7">
                  <c:v> Surplus </c:v>
                </c:pt>
              </c:strCache>
            </c:strRef>
          </c:cat>
          <c:val>
            <c:numRef>
              <c:f>Region11!$P$306:$P$313</c:f>
              <c:numCache>
                <c:formatCode>_("$"* #,##0_);_("$"* \(#,##0\);_("$"* "-"??_);_(@_)</c:formatCode>
                <c:ptCount val="8"/>
                <c:pt idx="0">
                  <c:v>49133.69</c:v>
                </c:pt>
                <c:pt idx="1">
                  <c:v>96925.84</c:v>
                </c:pt>
                <c:pt idx="2">
                  <c:v>81.96</c:v>
                </c:pt>
                <c:pt idx="3">
                  <c:v>18376.010000000002</c:v>
                </c:pt>
                <c:pt idx="4">
                  <c:v>8034.9500000000007</c:v>
                </c:pt>
                <c:pt idx="5">
                  <c:v>0</c:v>
                </c:pt>
                <c:pt idx="6">
                  <c:v>27988.75</c:v>
                </c:pt>
                <c:pt idx="7">
                  <c:v>83532.56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9F5-4CF2-8D4D-E36EA5AD0F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 sz="2400" b="1" dirty="0"/>
              <a:t>2025 Q2 Mission Expenses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81C-49FB-A097-B0C917DADFF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81C-49FB-A097-B0C917DADFF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81C-49FB-A097-B0C917DADFF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81C-49FB-A097-B0C917DADFF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981C-49FB-A097-B0C917DADFF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981C-49FB-A097-B0C917DADFF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981C-49FB-A097-B0C917DADFFB}"/>
              </c:ext>
            </c:extLst>
          </c:dPt>
          <c:dLbls>
            <c:dLbl>
              <c:idx val="0"/>
              <c:layout>
                <c:manualLayout>
                  <c:x val="1.022726008255739E-2"/>
                  <c:y val="-9.696125984251968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81C-49FB-A097-B0C917DADFFB}"/>
                </c:ext>
              </c:extLst>
            </c:dLbl>
            <c:dLbl>
              <c:idx val="1"/>
              <c:layout>
                <c:manualLayout>
                  <c:x val="-2.3652784449472497E-2"/>
                  <c:y val="6.594299212598425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1C-49FB-A097-B0C917DADFFB}"/>
                </c:ext>
              </c:extLst>
            </c:dLbl>
            <c:dLbl>
              <c:idx val="2"/>
              <c:layout>
                <c:manualLayout>
                  <c:x val="-8.7591119322071448E-2"/>
                  <c:y val="6.172028555504448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1C-49FB-A097-B0C917DADFFB}"/>
                </c:ext>
              </c:extLst>
            </c:dLbl>
            <c:dLbl>
              <c:idx val="3"/>
              <c:layout>
                <c:manualLayout>
                  <c:x val="-6.5204382063391561E-2"/>
                  <c:y val="1.53074015748031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1C-49FB-A097-B0C917DADFFB}"/>
                </c:ext>
              </c:extLst>
            </c:dLbl>
            <c:dLbl>
              <c:idx val="5"/>
              <c:layout>
                <c:manualLayout>
                  <c:x val="4.4010553253703046E-2"/>
                  <c:y val="-3.827086614173228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81C-49FB-A097-B0C917DADFFB}"/>
                </c:ext>
              </c:extLst>
            </c:dLbl>
            <c:dLbl>
              <c:idx val="6"/>
              <c:layout>
                <c:manualLayout>
                  <c:x val="0.17205824469645062"/>
                  <c:y val="-3.125322834645669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81C-49FB-A097-B0C917DADF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Region11!$AG$306:$AG$312</c:f>
              <c:strCache>
                <c:ptCount val="7"/>
                <c:pt idx="0">
                  <c:v> Staff Office </c:v>
                </c:pt>
                <c:pt idx="1">
                  <c:v> Mission Support </c:v>
                </c:pt>
                <c:pt idx="2">
                  <c:v> Doing Mission Together </c:v>
                </c:pt>
                <c:pt idx="3">
                  <c:v> Leadership Training </c:v>
                </c:pt>
                <c:pt idx="4">
                  <c:v> Formation Nurture </c:v>
                </c:pt>
                <c:pt idx="5">
                  <c:v> Equity </c:v>
                </c:pt>
                <c:pt idx="6">
                  <c:v> Deficit </c:v>
                </c:pt>
              </c:strCache>
            </c:strRef>
          </c:cat>
          <c:val>
            <c:numRef>
              <c:f>Region11!$AH$306:$AH$312</c:f>
              <c:numCache>
                <c:formatCode>_("$"* #,##0_);_("$"* \(#,##0\);_("$"* "-"??_);_(@_)</c:formatCode>
                <c:ptCount val="7"/>
                <c:pt idx="0">
                  <c:v>60390.790000000008</c:v>
                </c:pt>
                <c:pt idx="1">
                  <c:v>70000</c:v>
                </c:pt>
                <c:pt idx="2">
                  <c:v>6500</c:v>
                </c:pt>
                <c:pt idx="3">
                  <c:v>889.19</c:v>
                </c:pt>
                <c:pt idx="4">
                  <c:v>6761.59</c:v>
                </c:pt>
                <c:pt idx="5">
                  <c:v>0</c:v>
                </c:pt>
                <c:pt idx="6">
                  <c:v>4580.6900000000023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81C-49FB-A097-B0C917DADFFB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 sz="2400" b="1" dirty="0"/>
              <a:t>2026 Admin Budget Expenses</a:t>
            </a:r>
          </a:p>
        </c:rich>
      </c:tx>
      <c:layout>
        <c:manualLayout>
          <c:xMode val="edge"/>
          <c:yMode val="edge"/>
          <c:x val="0.32022862035084732"/>
          <c:y val="1.75133959204762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0120862018081505E-2"/>
          <c:y val="0.18733305070923131"/>
          <c:w val="0.81975832856180264"/>
          <c:h val="0.6775167366193762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9B8-4F17-A446-2AB32D5E513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9B8-4F17-A446-2AB32D5E513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9B8-4F17-A446-2AB32D5E513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9B8-4F17-A446-2AB32D5E513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29B8-4F17-A446-2AB32D5E513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29B8-4F17-A446-2AB32D5E513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29B8-4F17-A446-2AB32D5E5139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29B8-4F17-A446-2AB32D5E5139}"/>
              </c:ext>
            </c:extLst>
          </c:dPt>
          <c:dLbls>
            <c:dLbl>
              <c:idx val="0"/>
              <c:layout>
                <c:manualLayout>
                  <c:x val="3.6781127255132849E-2"/>
                  <c:y val="-1.5795441744669635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000" b="0" i="0" u="none" strike="noStrike" kern="1200" baseline="0">
                        <a:ln>
                          <a:noFill/>
                        </a:ln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5CEEEFA-21CD-4F38-9F62-8B4D4CEAFB52}" type="CATEGORYNAME">
                      <a:rPr lang="en-US" sz="2000" smtClean="0"/>
                      <a:pPr>
                        <a:defRPr sz="2000">
                          <a:ln>
                            <a:noFill/>
                          </a:ln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sz="2000" baseline="0" dirty="0"/>
                      <a:t> </a:t>
                    </a:r>
                    <a:fld id="{A45CBF28-D5E9-439F-BF1B-914AF1238D6F}" type="VALUE">
                      <a:rPr lang="en-US" sz="2000" baseline="0"/>
                      <a:pPr>
                        <a:defRPr sz="2000">
                          <a:ln>
                            <a:noFill/>
                          </a:ln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endParaRPr lang="en-US" sz="2000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ln>
                        <a:noFill/>
                      </a:ln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4336506796663199"/>
                      <c:h val="0.1291019459571958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9B8-4F17-A446-2AB32D5E5139}"/>
                </c:ext>
              </c:extLst>
            </c:dLbl>
            <c:dLbl>
              <c:idx val="1"/>
              <c:layout>
                <c:manualLayout>
                  <c:x val="2.4916247495412637E-2"/>
                  <c:y val="4.2873341878388954E-2"/>
                </c:manualLayout>
              </c:layout>
              <c:tx>
                <c:rich>
                  <a:bodyPr/>
                  <a:lstStyle/>
                  <a:p>
                    <a:fld id="{9698E63B-D142-4AE3-9832-922B725A9ECE}" type="CATEGORYNAME">
                      <a:rPr lang="en-US" smtClean="0"/>
                      <a:pPr/>
                      <a:t>[CATEGORY NAME]</a:t>
                    </a:fld>
                    <a:r>
                      <a:rPr lang="en-US" baseline="0" dirty="0"/>
                      <a:t> </a:t>
                    </a:r>
                    <a:fld id="{081CD8D3-7842-4FC1-B7F0-6361B4737055}" type="VALUE">
                      <a:rPr lang="en-US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9B8-4F17-A446-2AB32D5E5139}"/>
                </c:ext>
              </c:extLst>
            </c:dLbl>
            <c:dLbl>
              <c:idx val="2"/>
              <c:layout>
                <c:manualLayout>
                  <c:x val="-2.3729759519440607E-3"/>
                  <c:y val="8.5746683756777908E-2"/>
                </c:manualLayout>
              </c:layout>
              <c:tx>
                <c:rich>
                  <a:bodyPr/>
                  <a:lstStyle/>
                  <a:p>
                    <a:fld id="{CD3C9A4F-9128-41A5-8128-1EFD16435BB4}" type="CATEGORYNAME">
                      <a:rPr lang="en-US" smtClean="0"/>
                      <a:pPr/>
                      <a:t>[CATEGORY NAME]</a:t>
                    </a:fld>
                    <a:r>
                      <a:rPr lang="en-US" baseline="0" dirty="0"/>
                      <a:t> </a:t>
                    </a:r>
                    <a:fld id="{32EEB2A8-B3ED-4B71-9F8F-3319C4EDCEF8}" type="VALUE">
                      <a:rPr lang="en-US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9B8-4F17-A446-2AB32D5E5139}"/>
                </c:ext>
              </c:extLst>
            </c:dLbl>
            <c:dLbl>
              <c:idx val="3"/>
              <c:layout>
                <c:manualLayout>
                  <c:x val="-2.4916247495412647E-2"/>
                  <c:y val="9.0259667112398637E-3"/>
                </c:manualLayout>
              </c:layout>
              <c:tx>
                <c:rich>
                  <a:bodyPr/>
                  <a:lstStyle/>
                  <a:p>
                    <a:fld id="{07A66C84-46C8-498D-B4F0-65D30C8F609A}" type="CATEGORYNAME">
                      <a:rPr lang="en-US" smtClean="0"/>
                      <a:pPr/>
                      <a:t>[CATEGORY NAME]</a:t>
                    </a:fld>
                    <a:r>
                      <a:rPr lang="en-US" baseline="0" dirty="0"/>
                      <a:t> </a:t>
                    </a:r>
                    <a:fld id="{7A96765A-FA5D-4BD9-ADE9-BC7653CAF57A}" type="VALUE">
                      <a:rPr lang="en-US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29B8-4F17-A446-2AB32D5E5139}"/>
                </c:ext>
              </c:extLst>
            </c:dLbl>
            <c:dLbl>
              <c:idx val="4"/>
              <c:layout>
                <c:manualLayout>
                  <c:x val="-2.8475711423328727E-2"/>
                  <c:y val="-3.1590883489339229E-2"/>
                </c:manualLayout>
              </c:layout>
              <c:tx>
                <c:rich>
                  <a:bodyPr/>
                  <a:lstStyle/>
                  <a:p>
                    <a:fld id="{23277245-600D-4AD1-A1B6-A4243B914DC5}" type="CATEGORYNAME">
                      <a:rPr lang="en-US" smtClean="0"/>
                      <a:pPr/>
                      <a:t>[CATEGORY NAME]</a:t>
                    </a:fld>
                    <a:r>
                      <a:rPr lang="en-US" baseline="0" dirty="0"/>
                      <a:t> </a:t>
                    </a:r>
                    <a:fld id="{DE79CEC1-C665-494A-9A05-D28F0AF181D4}" type="VALUE">
                      <a:rPr lang="en-US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29B8-4F17-A446-2AB32D5E5139}"/>
                </c:ext>
              </c:extLst>
            </c:dLbl>
            <c:dLbl>
              <c:idx val="5"/>
              <c:layout>
                <c:manualLayout>
                  <c:x val="0"/>
                  <c:y val="-0.1872888092582255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9B8-4F17-A446-2AB32D5E5139}"/>
                </c:ext>
              </c:extLst>
            </c:dLbl>
            <c:dLbl>
              <c:idx val="6"/>
              <c:layout>
                <c:manualLayout>
                  <c:x val="-3.3221663327216856E-2"/>
                  <c:y val="-4.5129833556198901E-2"/>
                </c:manualLayout>
              </c:layout>
              <c:tx>
                <c:rich>
                  <a:bodyPr/>
                  <a:lstStyle/>
                  <a:p>
                    <a:fld id="{B554315D-23C0-4C99-940D-983A84835CBF}" type="CATEGORYNAME">
                      <a:rPr lang="en-US" smtClean="0"/>
                      <a:pPr/>
                      <a:t>[CATEGORY NAME]</a:t>
                    </a:fld>
                    <a:r>
                      <a:rPr lang="en-US" baseline="0" dirty="0"/>
                      <a:t> </a:t>
                    </a:r>
                    <a:fld id="{D673A789-813D-4007-85E9-D75BA0B2A38C}" type="VALUE">
                      <a:rPr lang="en-US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29B8-4F17-A446-2AB32D5E5139}"/>
                </c:ext>
              </c:extLst>
            </c:dLbl>
            <c:dLbl>
              <c:idx val="7"/>
              <c:layout>
                <c:manualLayout>
                  <c:x val="-4.0340591183049029E-2"/>
                  <c:y val="-2.70779001337193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9B8-4F17-A446-2AB32D5E51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ln>
                      <a:noFill/>
                    </a:ln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Region11!$O$324:$O$331</c:f>
              <c:strCache>
                <c:ptCount val="8"/>
                <c:pt idx="0">
                  <c:v> Exec Minister Office </c:v>
                </c:pt>
                <c:pt idx="1">
                  <c:v> Staff Office </c:v>
                </c:pt>
                <c:pt idx="2">
                  <c:v> Regional Council </c:v>
                </c:pt>
                <c:pt idx="3">
                  <c:v> Annual meetings </c:v>
                </c:pt>
                <c:pt idx="4">
                  <c:v> Covenant Support </c:v>
                </c:pt>
                <c:pt idx="5">
                  <c:v> Property &amp; Finance </c:v>
                </c:pt>
                <c:pt idx="6">
                  <c:v> Admin Epenses </c:v>
                </c:pt>
                <c:pt idx="7">
                  <c:v> Deficit </c:v>
                </c:pt>
              </c:strCache>
            </c:strRef>
          </c:cat>
          <c:val>
            <c:numRef>
              <c:f>Region11!$P$324:$P$331</c:f>
              <c:numCache>
                <c:formatCode>_("$"* #,##0_);_("$"* \(#,##0\);_("$"* "-"??_);_(@_)</c:formatCode>
                <c:ptCount val="8"/>
                <c:pt idx="0">
                  <c:v>98275.245311166655</c:v>
                </c:pt>
                <c:pt idx="1">
                  <c:v>242423.359425</c:v>
                </c:pt>
                <c:pt idx="2">
                  <c:v>1444.3176979999998</c:v>
                </c:pt>
                <c:pt idx="3">
                  <c:v>50000</c:v>
                </c:pt>
                <c:pt idx="4">
                  <c:v>24145.158137749993</c:v>
                </c:pt>
                <c:pt idx="5">
                  <c:v>500</c:v>
                </c:pt>
                <c:pt idx="6">
                  <c:v>109831.94699999999</c:v>
                </c:pt>
                <c:pt idx="7">
                  <c:v>39980.627571916557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9B8-4F17-A446-2AB32D5E51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 sz="2000"/>
              <a:t>2026 Budget Mission Expenses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8708909774445788E-2"/>
          <c:y val="0.14669952420631266"/>
          <c:w val="0.82149014142421317"/>
          <c:h val="0.7441201185746274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5AB-434B-8BF0-D851B1BA976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5AB-434B-8BF0-D851B1BA976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5AB-434B-8BF0-D851B1BA976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85AB-434B-8BF0-D851B1BA976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85AB-434B-8BF0-D851B1BA976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85AB-434B-8BF0-D851B1BA976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85AB-434B-8BF0-D851B1BA9762}"/>
              </c:ext>
            </c:extLst>
          </c:dPt>
          <c:dLbls>
            <c:dLbl>
              <c:idx val="0"/>
              <c:layout>
                <c:manualLayout>
                  <c:x val="2.0932215094411632E-2"/>
                  <c:y val="-0.10903855022460589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5AB-434B-8BF0-D851B1BA9762}"/>
                </c:ext>
              </c:extLst>
            </c:dLbl>
            <c:dLbl>
              <c:idx val="1"/>
              <c:layout>
                <c:manualLayout>
                  <c:x val="0.31098193139742042"/>
                  <c:y val="-2.146750700343024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5AB-434B-8BF0-D851B1BA9762}"/>
                </c:ext>
              </c:extLst>
            </c:dLbl>
            <c:dLbl>
              <c:idx val="2"/>
              <c:layout>
                <c:manualLayout>
                  <c:x val="-6.8904933128045333E-3"/>
                  <c:y val="0.1122626266076827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5AB-434B-8BF0-D851B1BA9762}"/>
                </c:ext>
              </c:extLst>
            </c:dLbl>
            <c:dLbl>
              <c:idx val="3"/>
              <c:layout>
                <c:manualLayout>
                  <c:x val="-1.8984453577635934E-2"/>
                  <c:y val="-2.4026474265782864E-2"/>
                </c:manualLayout>
              </c:layout>
              <c:tx>
                <c:rich>
                  <a:bodyPr/>
                  <a:lstStyle/>
                  <a:p>
                    <a:fld id="{21E4A2E5-A9C5-4CD1-8631-C00100862B86}" type="CATEGORYNAME">
                      <a:rPr lang="en-US" smtClean="0"/>
                      <a:pPr/>
                      <a:t>[CATEGORY NAME]</a:t>
                    </a:fld>
                    <a:endParaRPr lang="en-US" baseline="0" dirty="0"/>
                  </a:p>
                  <a:p>
                    <a:r>
                      <a:rPr lang="en-US" baseline="0" dirty="0"/>
                      <a:t> </a:t>
                    </a:r>
                    <a:fld id="{85DE8EFE-E96D-4174-BFB6-AF7051FFEED6}" type="VALUE">
                      <a:rPr lang="en-US" baseline="0" dirty="0"/>
                      <a:pPr/>
                      <a:t>[VALUE]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5AB-434B-8BF0-D851B1BA9762}"/>
                </c:ext>
              </c:extLst>
            </c:dLbl>
            <c:dLbl>
              <c:idx val="4"/>
              <c:layout>
                <c:manualLayout>
                  <c:x val="-1.0920390268952015E-2"/>
                  <c:y val="-0.14671267920070255"/>
                </c:manualLayout>
              </c:layout>
              <c:tx>
                <c:rich>
                  <a:bodyPr/>
                  <a:lstStyle/>
                  <a:p>
                    <a:fld id="{55ECB5C2-C87B-4D48-BDF0-99515B74983E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, </a:t>
                    </a:r>
                  </a:p>
                  <a:p>
                    <a:fld id="{9CB55E44-DE38-4E6B-9D06-7876D9EA8F98}" type="VALUE">
                      <a:rPr lang="en-US" baseline="0" smtClean="0"/>
                      <a:pPr/>
                      <a:t>[VALUE]</a:t>
                    </a:fld>
                    <a:endParaRPr lang="en-CA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85AB-434B-8BF0-D851B1BA9762}"/>
                </c:ext>
              </c:extLst>
            </c:dLbl>
            <c:dLbl>
              <c:idx val="5"/>
              <c:layout>
                <c:manualLayout>
                  <c:x val="-3.3653067690814206E-2"/>
                  <c:y val="-0.2387377662390899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5AB-434B-8BF0-D851B1BA9762}"/>
                </c:ext>
              </c:extLst>
            </c:dLbl>
            <c:dLbl>
              <c:idx val="6"/>
              <c:layout>
                <c:manualLayout>
                  <c:x val="6.6172409799334045E-2"/>
                  <c:y val="-7.398022101901036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5AB-434B-8BF0-D851B1BA97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Region11!$AG$324:$AG$330</c:f>
              <c:strCache>
                <c:ptCount val="7"/>
                <c:pt idx="0">
                  <c:v> Staff Office </c:v>
                </c:pt>
                <c:pt idx="1">
                  <c:v> Mission Support </c:v>
                </c:pt>
                <c:pt idx="2">
                  <c:v> Doing Mission Together </c:v>
                </c:pt>
                <c:pt idx="3">
                  <c:v> Leadership Training </c:v>
                </c:pt>
                <c:pt idx="4">
                  <c:v> Formation Nurture </c:v>
                </c:pt>
                <c:pt idx="5">
                  <c:v> Equity </c:v>
                </c:pt>
                <c:pt idx="6">
                  <c:v> Deficit </c:v>
                </c:pt>
              </c:strCache>
            </c:strRef>
          </c:cat>
          <c:val>
            <c:numRef>
              <c:f>Region11!$AH$324:$AH$330</c:f>
              <c:numCache>
                <c:formatCode>_("$"* #,##0_);_("$"* \(#,##0\);_("$"* "-"??_);_(@_)</c:formatCode>
                <c:ptCount val="7"/>
                <c:pt idx="0">
                  <c:v>133486.88874999998</c:v>
                </c:pt>
                <c:pt idx="1">
                  <c:v>88500</c:v>
                </c:pt>
                <c:pt idx="2">
                  <c:v>20000</c:v>
                </c:pt>
                <c:pt idx="3">
                  <c:v>4500</c:v>
                </c:pt>
                <c:pt idx="4">
                  <c:v>23500</c:v>
                </c:pt>
                <c:pt idx="5">
                  <c:v>350</c:v>
                </c:pt>
                <c:pt idx="6">
                  <c:v>90336.888749999984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5AB-434B-8BF0-D851B1BA976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4CD6-DF66-4FE0-BE5B-00B103F6AFDF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5318-561D-4B0A-9DED-BCBFCAF3CA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97027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4CD6-DF66-4FE0-BE5B-00B103F6AFDF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5318-561D-4B0A-9DED-BCBFCAF3CA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49659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4CD6-DF66-4FE0-BE5B-00B103F6AFDF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5318-561D-4B0A-9DED-BCBFCAF3CA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37282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4CD6-DF66-4FE0-BE5B-00B103F6AFDF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5318-561D-4B0A-9DED-BCBFCAF3CA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4593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4CD6-DF66-4FE0-BE5B-00B103F6AFDF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5318-561D-4B0A-9DED-BCBFCAF3CA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7093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4CD6-DF66-4FE0-BE5B-00B103F6AFDF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5318-561D-4B0A-9DED-BCBFCAF3CA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151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4CD6-DF66-4FE0-BE5B-00B103F6AFDF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5318-561D-4B0A-9DED-BCBFCAF3CA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1231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4CD6-DF66-4FE0-BE5B-00B103F6AFDF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5318-561D-4B0A-9DED-BCBFCAF3CA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1303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4CD6-DF66-4FE0-BE5B-00B103F6AFDF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5318-561D-4B0A-9DED-BCBFCAF3CA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0748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4CD6-DF66-4FE0-BE5B-00B103F6AFDF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5318-561D-4B0A-9DED-BCBFCAF3CA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3848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F4CD6-DF66-4FE0-BE5B-00B103F6AFDF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A5318-561D-4B0A-9DED-BCBFCAF3CA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2389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44CF4CD6-DF66-4FE0-BE5B-00B103F6AFDF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C09A5318-561D-4B0A-9DED-BCBFCAF3CA2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85738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49BD8-DEF9-C12E-33B0-108698D7AB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en-US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ECORC’s</a:t>
            </a:r>
            <a:br>
              <a:rPr lang="en-US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2026 Budget and 2025 Financial Update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C2106D-6AB5-B359-62C1-C0FFA42F2B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6" name="Google Shape;152;p1" descr="Graphical user interface, text, application">
            <a:extLst>
              <a:ext uri="{FF2B5EF4-FFF2-40B4-BE49-F238E27FC236}">
                <a16:creationId xmlns:a16="http://schemas.microsoft.com/office/drawing/2014/main" id="{14FC646A-0824-2D70-AE1E-AF59DFAAEF7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111275" y="4768447"/>
            <a:ext cx="5969451" cy="1757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18162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F26DC42-2DF4-88D7-3E91-BC31DA9C63A1}"/>
              </a:ext>
            </a:extLst>
          </p:cNvPr>
          <p:cNvSpPr txBox="1"/>
          <p:nvPr/>
        </p:nvSpPr>
        <p:spPr>
          <a:xfrm>
            <a:off x="1275008" y="797510"/>
            <a:ext cx="839702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405765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2024 Expenses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457200" algn="l"/>
                <a:tab pos="405765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71475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Salaries, benefits, etc.		$352,978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Grants		  854,895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Meetings		    80,115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Office		    14,479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Archives		    46,072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Professional Fees		    78,438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GCO Services		    22,307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Resources		    10,580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Property		    25,611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Bank Charges		      1,355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Other Expenses		   	_____</a:t>
            </a:r>
            <a:r>
              <a:rPr lang="en-US" sz="2400" u="sng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4114800" algn="dec"/>
              </a:tabLst>
            </a:pPr>
            <a:r>
              <a:rPr lang="en-US" sz="2400" kern="100" dirty="0"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Total 		$1,077,511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1595362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D904F11-7AEA-5CD9-1CCE-0DC0A006DB0C}"/>
              </a:ext>
            </a:extLst>
          </p:cNvPr>
          <p:cNvSpPr txBox="1"/>
          <p:nvPr/>
        </p:nvSpPr>
        <p:spPr>
          <a:xfrm>
            <a:off x="1365161" y="1881981"/>
            <a:ext cx="850005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8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2024 Net Revenue</a:t>
            </a:r>
            <a:endParaRPr lang="en-CA" sz="28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8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CA" sz="28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8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Net Revenue before investments	$37,543</a:t>
            </a:r>
            <a:endParaRPr lang="en-CA" sz="28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8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Investment Returns						233,399</a:t>
            </a:r>
            <a:endParaRPr lang="en-CA" sz="28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8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Loss from a Business Trust		</a:t>
            </a:r>
            <a:r>
              <a:rPr lang="en-US" sz="2800" kern="100" dirty="0"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</a:t>
            </a:r>
            <a:r>
              <a:rPr lang="en-US" sz="28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</a:t>
            </a:r>
            <a:r>
              <a:rPr lang="en-US" sz="2800" u="sng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$33,555</a:t>
            </a:r>
            <a:endParaRPr lang="en-CA" sz="28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4057650" algn="dec"/>
              </a:tabLst>
            </a:pPr>
            <a:r>
              <a:rPr lang="en-US" sz="28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Net Revenue					$237,387</a:t>
            </a:r>
            <a:endParaRPr lang="en-CA" sz="28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475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A48F3D6-3386-9042-2F20-0E405F94A851}"/>
              </a:ext>
            </a:extLst>
          </p:cNvPr>
          <p:cNvSpPr txBox="1"/>
          <p:nvPr/>
        </p:nvSpPr>
        <p:spPr>
          <a:xfrm>
            <a:off x="4082603" y="3044279"/>
            <a:ext cx="291062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4457700" algn="dec"/>
              </a:tabLst>
            </a:pPr>
            <a:r>
              <a:rPr lang="en-US" sz="4400" kern="1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Questions</a:t>
            </a:r>
            <a:endParaRPr lang="en-CA" sz="2800" kern="100" dirty="0">
              <a:effectLst/>
              <a:latin typeface="Tahom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173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CCE1D-5FFA-5698-EF30-C362DDC46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DE2AB94-2C08-086D-B60E-41496697E500}"/>
              </a:ext>
            </a:extLst>
          </p:cNvPr>
          <p:cNvSpPr txBox="1"/>
          <p:nvPr/>
        </p:nvSpPr>
        <p:spPr>
          <a:xfrm>
            <a:off x="1446727" y="761519"/>
            <a:ext cx="9298546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8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2026 Forecast Transfer Income</a:t>
            </a:r>
            <a:endParaRPr lang="en-CA" sz="28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8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CA" sz="28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8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Administrative Account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800" kern="100" dirty="0"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</a:t>
            </a:r>
            <a:r>
              <a:rPr lang="en-US" sz="28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GCO Transfer 						$325,000</a:t>
            </a:r>
            <a:endParaRPr lang="en-CA" sz="28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8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Salary and Cross Region Support		36,000</a:t>
            </a:r>
            <a:endParaRPr lang="en-CA" sz="28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8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Other Grants		</a:t>
            </a:r>
            <a:r>
              <a:rPr lang="en-US" sz="2800" kern="100" dirty="0"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					</a:t>
            </a:r>
            <a:r>
              <a:rPr lang="en-US" sz="2800" u="sng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19,639</a:t>
            </a:r>
            <a:endParaRPr lang="en-CA" sz="2800" u="sng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4057650" algn="dec"/>
              </a:tabLst>
            </a:pPr>
            <a:r>
              <a:rPr lang="en-US" sz="28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Total Grants					$411,639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4057650" algn="dec"/>
              </a:tabLst>
            </a:pPr>
            <a:endParaRPr lang="en-US" sz="2800" kern="100" dirty="0"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4057650" algn="dec"/>
              </a:tabLst>
            </a:pPr>
            <a:r>
              <a:rPr lang="en-US" sz="2800" kern="100" dirty="0"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Mission Account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4057650" algn="dec"/>
              </a:tabLst>
            </a:pPr>
            <a:r>
              <a:rPr lang="en-US" sz="28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M&amp;S Transfer					$180,000</a:t>
            </a:r>
            <a:endParaRPr lang="en-CA" sz="28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353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12277F70-41A7-3329-759D-A3EE412D2B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1869701"/>
              </p:ext>
            </p:extLst>
          </p:nvPr>
        </p:nvGraphicFramePr>
        <p:xfrm>
          <a:off x="977153" y="821975"/>
          <a:ext cx="10237694" cy="5432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93376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46F30E5C-BE6C-CEBB-D6F2-D62FEAEF50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0351440"/>
              </p:ext>
            </p:extLst>
          </p:nvPr>
        </p:nvGraphicFramePr>
        <p:xfrm>
          <a:off x="965915" y="399245"/>
          <a:ext cx="10354615" cy="60788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46293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1C82A9B0-4336-2F25-41A4-095C8EF916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2766623"/>
              </p:ext>
            </p:extLst>
          </p:nvPr>
        </p:nvGraphicFramePr>
        <p:xfrm>
          <a:off x="744070" y="257577"/>
          <a:ext cx="10703859" cy="5985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3013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5A93A179-FC2A-CD49-189A-F96F6F0B19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6978441"/>
              </p:ext>
            </p:extLst>
          </p:nvPr>
        </p:nvGraphicFramePr>
        <p:xfrm>
          <a:off x="281189" y="312313"/>
          <a:ext cx="11629621" cy="6233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10957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F0D1886-F7BC-D557-1AD6-1FE8FC34AC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162275"/>
              </p:ext>
            </p:extLst>
          </p:nvPr>
        </p:nvGraphicFramePr>
        <p:xfrm>
          <a:off x="925551" y="490654"/>
          <a:ext cx="10827833" cy="50498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82694">
                  <a:extLst>
                    <a:ext uri="{9D8B030D-6E8A-4147-A177-3AD203B41FA5}">
                      <a16:colId xmlns:a16="http://schemas.microsoft.com/office/drawing/2014/main" val="1406556014"/>
                    </a:ext>
                  </a:extLst>
                </a:gridCol>
                <a:gridCol w="2426612">
                  <a:extLst>
                    <a:ext uri="{9D8B030D-6E8A-4147-A177-3AD203B41FA5}">
                      <a16:colId xmlns:a16="http://schemas.microsoft.com/office/drawing/2014/main" val="3756182206"/>
                    </a:ext>
                  </a:extLst>
                </a:gridCol>
                <a:gridCol w="2518527">
                  <a:extLst>
                    <a:ext uri="{9D8B030D-6E8A-4147-A177-3AD203B41FA5}">
                      <a16:colId xmlns:a16="http://schemas.microsoft.com/office/drawing/2014/main" val="1162944436"/>
                    </a:ext>
                  </a:extLst>
                </a:gridCol>
              </a:tblGrid>
              <a:tr h="386228">
                <a:tc gridSpan="3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2026 Mission Support Grant Application Status</a:t>
                      </a:r>
                      <a:endParaRPr lang="en-CA" sz="20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1269768"/>
                  </a:ext>
                </a:extLst>
              </a:tr>
              <a:tr h="4110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9324192"/>
                  </a:ext>
                </a:extLst>
              </a:tr>
              <a:tr h="38622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CA" sz="11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Grant Funds Available </a:t>
                      </a:r>
                      <a:endParaRPr lang="en-CA" sz="18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  <a:p>
                      <a:pPr algn="ctr" fontAlgn="b">
                        <a:buNone/>
                      </a:pPr>
                      <a:r>
                        <a:rPr lang="en-CA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$  90,000.00 </a:t>
                      </a:r>
                      <a:endParaRPr lang="en-CA" sz="18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943846"/>
                  </a:ext>
                </a:extLst>
              </a:tr>
              <a:tr h="3862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Applicant</a:t>
                      </a:r>
                      <a:endParaRPr lang="en-CA" sz="18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>
                          <a:solidFill>
                            <a:schemeClr val="tx1"/>
                          </a:solidFill>
                          <a:effectLst/>
                        </a:rPr>
                        <a:t> Amount Requested </a:t>
                      </a:r>
                      <a:endParaRPr lang="en-CA" sz="1800" b="1" i="0" u="none" strike="noStrike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Amount Granted </a:t>
                      </a:r>
                      <a:endParaRPr lang="en-CA" sz="18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653334"/>
                  </a:ext>
                </a:extLst>
              </a:tr>
              <a:tr h="366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Places for People </a:t>
                      </a:r>
                      <a:endParaRPr lang="en-CA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>
                          <a:solidFill>
                            <a:schemeClr val="tx1"/>
                          </a:solidFill>
                          <a:effectLst/>
                        </a:rPr>
                        <a:t> $             2,500.00 </a:t>
                      </a:r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$               2,500.00 </a:t>
                      </a:r>
                      <a:endParaRPr lang="en-CA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257715"/>
                  </a:ext>
                </a:extLst>
              </a:tr>
              <a:tr h="35359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Quinty Health Care Corp. -  Spiritual Health Services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>
                          <a:solidFill>
                            <a:schemeClr val="tx1"/>
                          </a:solidFill>
                          <a:effectLst/>
                        </a:rPr>
                        <a:t> $             5,000.00 </a:t>
                      </a:r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$               5,000.00 </a:t>
                      </a:r>
                      <a:endParaRPr lang="en-CA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453565"/>
                  </a:ext>
                </a:extLst>
              </a:tr>
              <a:tr h="366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Greenwood - Bedford House</a:t>
                      </a:r>
                      <a:endParaRPr lang="en-CA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$           40,000.00 </a:t>
                      </a:r>
                      <a:endParaRPr lang="en-CA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$             20,000.00 </a:t>
                      </a:r>
                      <a:endParaRPr lang="en-CA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180066"/>
                  </a:ext>
                </a:extLst>
              </a:tr>
              <a:tr h="366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Camp Quin-Mo-Lac </a:t>
                      </a:r>
                      <a:endParaRPr lang="en-CA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$           50,000.00 </a:t>
                      </a:r>
                      <a:endParaRPr lang="en-CA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$             50,000.00 </a:t>
                      </a:r>
                      <a:endParaRPr lang="en-CA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078817"/>
                  </a:ext>
                </a:extLst>
              </a:tr>
              <a:tr h="366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>
                          <a:solidFill>
                            <a:schemeClr val="tx1"/>
                          </a:solidFill>
                          <a:effectLst/>
                        </a:rPr>
                        <a:t>Old Hay Bay Church</a:t>
                      </a:r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$             6,000.00 </a:t>
                      </a:r>
                      <a:endParaRPr lang="en-CA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$               6,000.00 </a:t>
                      </a:r>
                      <a:endParaRPr lang="en-CA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231659"/>
                  </a:ext>
                </a:extLst>
              </a:tr>
              <a:tr h="366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Brooksong Retreat (was Abbey Retreat)</a:t>
                      </a:r>
                      <a:endParaRPr lang="en-CA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$             5,000.00 </a:t>
                      </a:r>
                      <a:endParaRPr lang="en-CA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$               5,000.00 </a:t>
                      </a:r>
                      <a:endParaRPr lang="en-CA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503680"/>
                  </a:ext>
                </a:extLst>
              </a:tr>
              <a:tr h="366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628224"/>
                  </a:ext>
                </a:extLst>
              </a:tr>
              <a:tr h="38622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en-CA" sz="1800" b="1" i="0" u="none" strike="noStrike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>
                          <a:solidFill>
                            <a:schemeClr val="tx1"/>
                          </a:solidFill>
                          <a:effectLst/>
                        </a:rPr>
                        <a:t> $                108,500.00 </a:t>
                      </a:r>
                      <a:endParaRPr lang="en-CA" sz="1800" b="1" i="0" u="none" strike="noStrike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$                    88,500.00 </a:t>
                      </a:r>
                      <a:endParaRPr lang="en-CA" sz="1800" b="1" i="0" u="none" strike="noStrike" dirty="0">
                        <a:solidFill>
                          <a:schemeClr val="tx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4053570"/>
                  </a:ext>
                </a:extLst>
              </a:tr>
              <a:tr h="36691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CA" sz="11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6100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1872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2E63085-A453-1547-2446-DAB5A2A7F3DE}"/>
              </a:ext>
            </a:extLst>
          </p:cNvPr>
          <p:cNvSpPr txBox="1"/>
          <p:nvPr/>
        </p:nvSpPr>
        <p:spPr>
          <a:xfrm>
            <a:off x="2885141" y="443567"/>
            <a:ext cx="6786891" cy="5970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28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2024</a:t>
            </a:r>
            <a:r>
              <a:rPr lang="en-US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December Balance Sheet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CA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14325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Assets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143250" algn="dec"/>
                <a:tab pos="320040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Cash		$ 1,237,469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  <a:tabLst>
                <a:tab pos="457200" algn="l"/>
                <a:tab pos="314325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Accts. Receivable			  42,562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  <a:tabLst>
                <a:tab pos="457200" algn="l"/>
                <a:tab pos="314325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Prepaid Expenses			          0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  <a:tabLst>
                <a:tab pos="457200" algn="l"/>
                <a:tab pos="314325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Investments		   </a:t>
            </a:r>
            <a:r>
              <a:rPr lang="en-US" sz="2400" u="sng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2,080,074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Total	$3,257,606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14325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14325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Liabilities and Fund Balances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14325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Accts Payable			$442,128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14325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Internally Restricted		1,147,500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14325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Externally Restricted	  404,778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14325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Endowments			  157,740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indent="457200">
              <a:spcBef>
                <a:spcPts val="0"/>
              </a:spcBef>
              <a:spcAft>
                <a:spcPts val="0"/>
              </a:spcAft>
              <a:tabLst>
                <a:tab pos="457200" algn="l"/>
                <a:tab pos="314325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Unrestricted Funds		  	 </a:t>
            </a:r>
            <a:r>
              <a:rPr lang="en-US" sz="2400" u="sng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1,105,46</a:t>
            </a:r>
            <a:endParaRPr lang="en-CA" sz="24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24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Total	$3,257,606</a:t>
            </a:r>
            <a:endParaRPr lang="en-CA" sz="18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433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4434A-583D-5B1B-D903-9018F79748C8}"/>
              </a:ext>
            </a:extLst>
          </p:cNvPr>
          <p:cNvSpPr txBox="1"/>
          <p:nvPr/>
        </p:nvSpPr>
        <p:spPr>
          <a:xfrm>
            <a:off x="1081824" y="785611"/>
            <a:ext cx="861596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32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2024 Revenue</a:t>
            </a:r>
            <a:endParaRPr lang="en-CA" sz="32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32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GCO Assessment Grant		$	401,375</a:t>
            </a:r>
            <a:endParaRPr lang="en-CA" sz="32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32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Mission Support Grant				180,000</a:t>
            </a:r>
            <a:endParaRPr lang="en-CA" sz="32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32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Archive Grant				  		  23,036</a:t>
            </a:r>
            <a:endParaRPr lang="en-CA" sz="32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32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Net from Church Sales			 	833,050</a:t>
            </a:r>
            <a:endParaRPr lang="en-CA" sz="32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3657600" algn="dec"/>
              </a:tabLst>
            </a:pPr>
            <a:r>
              <a:rPr lang="en-US" sz="32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Other Revenue				   		  </a:t>
            </a:r>
            <a:r>
              <a:rPr lang="en-US" sz="3200" u="sng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86,912</a:t>
            </a:r>
            <a:endParaRPr lang="en-CA" sz="32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4057650" algn="dec"/>
              </a:tabLst>
            </a:pPr>
            <a:r>
              <a:rPr lang="en-US" sz="3200" kern="100" dirty="0">
                <a:effectLst/>
                <a:latin typeface="Tahoma" panose="020B060403050404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Total	$1,278,787</a:t>
            </a:r>
            <a:endParaRPr lang="en-CA" sz="3200" kern="100" dirty="0">
              <a:effectLst/>
              <a:latin typeface="Tahoma" panose="020B060403050404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780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C0A3E416-13B0-4CFE-8B85-8989D8AEFB5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170</TotalTime>
  <Words>542</Words>
  <Application>Microsoft Office PowerPoint</Application>
  <PresentationFormat>Widescreen</PresentationFormat>
  <Paragraphs>117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Aptos Narrow</vt:lpstr>
      <vt:lpstr>Arial</vt:lpstr>
      <vt:lpstr>Tahoma</vt:lpstr>
      <vt:lpstr>Office Theme</vt:lpstr>
      <vt:lpstr>ECORC’s 2026 Budget and 2025 Financial Update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Brian James</dc:creator>
  <cp:lastModifiedBy>Brian James</cp:lastModifiedBy>
  <cp:revision>11</cp:revision>
  <dcterms:created xsi:type="dcterms:W3CDTF">2025-10-14T15:34:53Z</dcterms:created>
  <dcterms:modified xsi:type="dcterms:W3CDTF">2025-10-15T00:10:09Z</dcterms:modified>
</cp:coreProperties>
</file>